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26748" y="202596"/>
            <a:ext cx="10769097" cy="16097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6364" y="0"/>
            <a:ext cx="5411635" cy="410124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5565140" cy="4162425"/>
            <a:chOff x="0" y="0"/>
            <a:chExt cx="5565140" cy="416242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564887" cy="416227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109585" cy="2770027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27334" y="0"/>
            <a:ext cx="3160665" cy="277002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932925"/>
            <a:ext cx="2027549" cy="535340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959543" y="3683430"/>
            <a:ext cx="2328456" cy="441582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42720" y="2728511"/>
            <a:ext cx="10802620" cy="329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4019"/>
              </a:lnSpc>
              <a:spcBef>
                <a:spcPts val="100"/>
              </a:spcBef>
            </a:pPr>
            <a:r>
              <a:rPr dirty="0" sz="11700" spc="-595"/>
              <a:t>Cyber</a:t>
            </a:r>
            <a:r>
              <a:rPr dirty="0" sz="11700" spc="-1135"/>
              <a:t> </a:t>
            </a:r>
            <a:r>
              <a:rPr dirty="0" sz="11700" spc="-745"/>
              <a:t>Security</a:t>
            </a:r>
            <a:endParaRPr sz="11700"/>
          </a:p>
          <a:p>
            <a:pPr algn="ctr">
              <a:lnSpc>
                <a:spcPts val="11740"/>
              </a:lnSpc>
            </a:pPr>
            <a:r>
              <a:rPr dirty="0" sz="9800" spc="-785"/>
              <a:t>Keylogger</a:t>
            </a:r>
            <a:endParaRPr sz="9800"/>
          </a:p>
        </p:txBody>
      </p:sp>
      <p:sp>
        <p:nvSpPr>
          <p:cNvPr id="11" name="object 11" descr=""/>
          <p:cNvSpPr txBox="1"/>
          <p:nvPr/>
        </p:nvSpPr>
        <p:spPr>
          <a:xfrm>
            <a:off x="11114142" y="9409035"/>
            <a:ext cx="6435725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250">
                <a:latin typeface="Arial Black"/>
                <a:cs typeface="Arial Black"/>
              </a:rPr>
              <a:t>Presented</a:t>
            </a:r>
            <a:r>
              <a:rPr dirty="0" sz="3900" spc="-335">
                <a:latin typeface="Arial Black"/>
                <a:cs typeface="Arial Black"/>
              </a:rPr>
              <a:t> </a:t>
            </a:r>
            <a:r>
              <a:rPr dirty="0" sz="3900" spc="-175">
                <a:latin typeface="Arial Black"/>
                <a:cs typeface="Arial Black"/>
              </a:rPr>
              <a:t>by:</a:t>
            </a:r>
            <a:r>
              <a:rPr dirty="0" sz="3900" spc="-330">
                <a:latin typeface="Arial Black"/>
                <a:cs typeface="Arial Black"/>
              </a:rPr>
              <a:t> </a:t>
            </a:r>
            <a:r>
              <a:rPr dirty="0" sz="3900" spc="-275">
                <a:latin typeface="Arial Black"/>
                <a:cs typeface="Arial Black"/>
              </a:rPr>
              <a:t>V.Arulsakthi</a:t>
            </a:r>
            <a:endParaRPr sz="3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-12700" y="2117121"/>
            <a:ext cx="18313400" cy="7390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Lucida Sans Unicode"/>
                <a:cs typeface="Lucida Sans Unicode"/>
              </a:rPr>
              <a:t>Sure,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here</a:t>
            </a:r>
            <a:r>
              <a:rPr dirty="0" sz="2200" spc="-12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are</a:t>
            </a:r>
            <a:r>
              <a:rPr dirty="0" sz="2200" spc="-120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some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25">
                <a:latin typeface="Lucida Sans Unicode"/>
                <a:cs typeface="Lucida Sans Unicode"/>
              </a:rPr>
              <a:t>key</a:t>
            </a:r>
            <a:r>
              <a:rPr dirty="0" sz="2200" spc="-12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points</a:t>
            </a:r>
            <a:r>
              <a:rPr dirty="0" sz="2200" spc="-120">
                <a:latin typeface="Lucida Sans Unicode"/>
                <a:cs typeface="Lucida Sans Unicode"/>
              </a:rPr>
              <a:t> </a:t>
            </a:r>
            <a:r>
              <a:rPr dirty="0" sz="2200" spc="-45">
                <a:latin typeface="Lucida Sans Unicode"/>
                <a:cs typeface="Lucida Sans Unicode"/>
              </a:rPr>
              <a:t>regarding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cybersecurity:</a:t>
            </a:r>
            <a:endParaRPr sz="2200">
              <a:latin typeface="Lucida Sans Unicode"/>
              <a:cs typeface="Lucida Sans Unicode"/>
            </a:endParaRPr>
          </a:p>
          <a:p>
            <a:pPr marL="12700" marR="5080" indent="412750">
              <a:lnSpc>
                <a:spcPct val="116500"/>
              </a:lnSpc>
              <a:spcBef>
                <a:spcPts val="3075"/>
              </a:spcBef>
              <a:buAutoNum type="arabicPeriod"/>
              <a:tabLst>
                <a:tab pos="425450" algn="l"/>
                <a:tab pos="2330450" algn="l"/>
                <a:tab pos="3029585" algn="l"/>
                <a:tab pos="4922520" algn="l"/>
                <a:tab pos="6137275" algn="l"/>
                <a:tab pos="7364095" algn="l"/>
                <a:tab pos="8063230" algn="l"/>
                <a:tab pos="9673590" algn="l"/>
                <a:tab pos="11153775" algn="l"/>
                <a:tab pos="11741150" algn="l"/>
                <a:tab pos="13401040" algn="l"/>
                <a:tab pos="13879194" algn="l"/>
                <a:tab pos="15632430" algn="l"/>
                <a:tab pos="16271240" algn="l"/>
                <a:tab pos="18020665" algn="l"/>
              </a:tabLst>
            </a:pPr>
            <a:r>
              <a:rPr dirty="0" sz="2200" spc="-10">
                <a:latin typeface="Lucida Sans Unicode"/>
                <a:cs typeface="Lucida Sans Unicode"/>
              </a:rPr>
              <a:t>**Awareness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25">
                <a:latin typeface="Lucida Sans Unicode"/>
                <a:cs typeface="Lucida Sans Unicode"/>
              </a:rPr>
              <a:t>and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10">
                <a:latin typeface="Lucida Sans Unicode"/>
                <a:cs typeface="Lucida Sans Unicode"/>
              </a:rPr>
              <a:t>Education**: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10">
                <a:latin typeface="Lucida Sans Unicode"/>
                <a:cs typeface="Lucida Sans Unicode"/>
              </a:rPr>
              <a:t>Regular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10">
                <a:latin typeface="Lucida Sans Unicode"/>
                <a:cs typeface="Lucida Sans Unicode"/>
              </a:rPr>
              <a:t>training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25">
                <a:latin typeface="Lucida Sans Unicode"/>
                <a:cs typeface="Lucida Sans Unicode"/>
              </a:rPr>
              <a:t>and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10">
                <a:latin typeface="Lucida Sans Unicode"/>
                <a:cs typeface="Lucida Sans Unicode"/>
              </a:rPr>
              <a:t>awareness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10">
                <a:latin typeface="Lucida Sans Unicode"/>
                <a:cs typeface="Lucida Sans Unicode"/>
              </a:rPr>
              <a:t>programs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25">
                <a:latin typeface="Lucida Sans Unicode"/>
                <a:cs typeface="Lucida Sans Unicode"/>
              </a:rPr>
              <a:t>for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10">
                <a:latin typeface="Lucida Sans Unicode"/>
                <a:cs typeface="Lucida Sans Unicode"/>
              </a:rPr>
              <a:t>employees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25">
                <a:latin typeface="Lucida Sans Unicode"/>
                <a:cs typeface="Lucida Sans Unicode"/>
              </a:rPr>
              <a:t>to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10">
                <a:latin typeface="Lucida Sans Unicode"/>
                <a:cs typeface="Lucida Sans Unicode"/>
              </a:rPr>
              <a:t>understand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25">
                <a:latin typeface="Lucida Sans Unicode"/>
                <a:cs typeface="Lucida Sans Unicode"/>
              </a:rPr>
              <a:t>the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10">
                <a:latin typeface="Lucida Sans Unicode"/>
                <a:cs typeface="Lucida Sans Unicode"/>
              </a:rPr>
              <a:t>importance</a:t>
            </a:r>
            <a:r>
              <a:rPr dirty="0" sz="2200">
                <a:latin typeface="Lucida Sans Unicode"/>
                <a:cs typeface="Lucida Sans Unicode"/>
              </a:rPr>
              <a:t>	</a:t>
            </a:r>
            <a:r>
              <a:rPr dirty="0" sz="2200" spc="-25">
                <a:latin typeface="Lucida Sans Unicode"/>
                <a:cs typeface="Lucida Sans Unicode"/>
              </a:rPr>
              <a:t>of </a:t>
            </a:r>
            <a:r>
              <a:rPr dirty="0" sz="2200">
                <a:latin typeface="Lucida Sans Unicode"/>
                <a:cs typeface="Lucida Sans Unicode"/>
              </a:rPr>
              <a:t>cybersecurity</a:t>
            </a:r>
            <a:r>
              <a:rPr dirty="0" sz="2200" spc="-8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how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to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identify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potential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threats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 spc="-55">
                <a:latin typeface="Lucida Sans Unicode"/>
                <a:cs typeface="Lucida Sans Unicode"/>
              </a:rPr>
              <a:t>like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 spc="-45">
                <a:latin typeface="Lucida Sans Unicode"/>
                <a:cs typeface="Lucida Sans Unicode"/>
              </a:rPr>
              <a:t>phishing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emails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or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 spc="-25">
                <a:latin typeface="Lucida Sans Unicode"/>
                <a:cs typeface="Lucida Sans Unicode"/>
              </a:rPr>
              <a:t>suspicious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links.</a:t>
            </a:r>
            <a:endParaRPr sz="2200">
              <a:latin typeface="Lucida Sans Unicode"/>
              <a:cs typeface="Lucida Sans Unicode"/>
            </a:endParaRPr>
          </a:p>
          <a:p>
            <a:pPr marL="12700" marR="5080" indent="344170">
              <a:lnSpc>
                <a:spcPct val="116500"/>
              </a:lnSpc>
              <a:spcBef>
                <a:spcPts val="3070"/>
              </a:spcBef>
              <a:buAutoNum type="arabicPeriod"/>
              <a:tabLst>
                <a:tab pos="356870" algn="l"/>
              </a:tabLst>
            </a:pPr>
            <a:r>
              <a:rPr dirty="0" sz="2200">
                <a:latin typeface="Lucida Sans Unicode"/>
                <a:cs typeface="Lucida Sans Unicode"/>
              </a:rPr>
              <a:t>**Strong</a:t>
            </a:r>
            <a:r>
              <a:rPr dirty="0" sz="2200" spc="21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Passwords</a:t>
            </a:r>
            <a:r>
              <a:rPr dirty="0" sz="2200" spc="21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210">
                <a:latin typeface="Lucida Sans Unicode"/>
                <a:cs typeface="Lucida Sans Unicode"/>
              </a:rPr>
              <a:t> </a:t>
            </a:r>
            <a:r>
              <a:rPr dirty="0" sz="2200" spc="-70">
                <a:latin typeface="Lucida Sans Unicode"/>
                <a:cs typeface="Lucida Sans Unicode"/>
              </a:rPr>
              <a:t>Multi-</a:t>
            </a:r>
            <a:r>
              <a:rPr dirty="0" sz="2200">
                <a:latin typeface="Lucida Sans Unicode"/>
                <a:cs typeface="Lucida Sans Unicode"/>
              </a:rPr>
              <a:t>factor</a:t>
            </a:r>
            <a:r>
              <a:rPr dirty="0" sz="2200" spc="21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Authentication</a:t>
            </a:r>
            <a:r>
              <a:rPr dirty="0" sz="2200" spc="21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(MFA)**:</a:t>
            </a:r>
            <a:r>
              <a:rPr dirty="0" sz="2200" spc="21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Encouraging</a:t>
            </a:r>
            <a:r>
              <a:rPr dirty="0" sz="2200" spc="21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the</a:t>
            </a:r>
            <a:r>
              <a:rPr dirty="0" sz="2200" spc="21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use</a:t>
            </a:r>
            <a:r>
              <a:rPr dirty="0" sz="2200" spc="21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of</a:t>
            </a:r>
            <a:r>
              <a:rPr dirty="0" sz="2200" spc="21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complex</a:t>
            </a:r>
            <a:r>
              <a:rPr dirty="0" sz="2200" spc="21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passwords</a:t>
            </a:r>
            <a:r>
              <a:rPr dirty="0" sz="2200" spc="21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21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implementing</a:t>
            </a:r>
            <a:r>
              <a:rPr dirty="0" sz="2200" spc="215">
                <a:latin typeface="Lucida Sans Unicode"/>
                <a:cs typeface="Lucida Sans Unicode"/>
              </a:rPr>
              <a:t> </a:t>
            </a:r>
            <a:r>
              <a:rPr dirty="0" sz="2200" spc="-25">
                <a:latin typeface="Lucida Sans Unicode"/>
                <a:cs typeface="Lucida Sans Unicode"/>
              </a:rPr>
              <a:t>MFA </a:t>
            </a:r>
            <a:r>
              <a:rPr dirty="0" sz="2200">
                <a:latin typeface="Lucida Sans Unicode"/>
                <a:cs typeface="Lucida Sans Unicode"/>
              </a:rPr>
              <a:t>wherever</a:t>
            </a:r>
            <a:r>
              <a:rPr dirty="0" sz="2200" spc="-9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possible</a:t>
            </a:r>
            <a:r>
              <a:rPr dirty="0" sz="2200" spc="-9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to</a:t>
            </a:r>
            <a:r>
              <a:rPr dirty="0" sz="2200" spc="-9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add</a:t>
            </a:r>
            <a:r>
              <a:rPr dirty="0" sz="2200" spc="-9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</a:t>
            </a:r>
            <a:r>
              <a:rPr dirty="0" sz="2200" spc="-90">
                <a:latin typeface="Lucida Sans Unicode"/>
                <a:cs typeface="Lucida Sans Unicode"/>
              </a:rPr>
              <a:t> </a:t>
            </a:r>
            <a:r>
              <a:rPr dirty="0" sz="2200" spc="-35">
                <a:latin typeface="Lucida Sans Unicode"/>
                <a:cs typeface="Lucida Sans Unicode"/>
              </a:rPr>
              <a:t>extra</a:t>
            </a:r>
            <a:r>
              <a:rPr dirty="0" sz="2200" spc="-9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layer</a:t>
            </a:r>
            <a:r>
              <a:rPr dirty="0" sz="2200" spc="-9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of</a:t>
            </a:r>
            <a:r>
              <a:rPr dirty="0" sz="2200" spc="-9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security.</a:t>
            </a:r>
            <a:endParaRPr sz="2200">
              <a:latin typeface="Lucida Sans Unicode"/>
              <a:cs typeface="Lucida Sans Unicode"/>
            </a:endParaRPr>
          </a:p>
          <a:p>
            <a:pPr marL="12700" marR="5080" indent="313055">
              <a:lnSpc>
                <a:spcPct val="116500"/>
              </a:lnSpc>
              <a:spcBef>
                <a:spcPts val="3075"/>
              </a:spcBef>
              <a:buAutoNum type="arabicPeriod"/>
              <a:tabLst>
                <a:tab pos="325755" algn="l"/>
              </a:tabLst>
            </a:pPr>
            <a:r>
              <a:rPr dirty="0" sz="2200" spc="-20">
                <a:latin typeface="Lucida Sans Unicode"/>
                <a:cs typeface="Lucida Sans Unicode"/>
              </a:rPr>
              <a:t>**Regular</a:t>
            </a:r>
            <a:r>
              <a:rPr dirty="0" sz="2200" spc="-6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Software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Updates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 spc="70">
                <a:latin typeface="Lucida Sans Unicode"/>
                <a:cs typeface="Lucida Sans Unicode"/>
              </a:rPr>
              <a:t>Patch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Management**: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Ensuring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all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software,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including</a:t>
            </a:r>
            <a:r>
              <a:rPr dirty="0" sz="2200" spc="-6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operating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systems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applications,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are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up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 spc="-25">
                <a:latin typeface="Lucida Sans Unicode"/>
                <a:cs typeface="Lucida Sans Unicode"/>
              </a:rPr>
              <a:t>to </a:t>
            </a:r>
            <a:r>
              <a:rPr dirty="0" sz="2200">
                <a:latin typeface="Lucida Sans Unicode"/>
                <a:cs typeface="Lucida Sans Unicode"/>
              </a:rPr>
              <a:t>date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with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the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latest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security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patches</a:t>
            </a:r>
            <a:r>
              <a:rPr dirty="0" sz="2200" spc="-5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to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 spc="-100">
                <a:latin typeface="Lucida Sans Unicode"/>
                <a:cs typeface="Lucida Sans Unicode"/>
              </a:rPr>
              <a:t>fix</a:t>
            </a:r>
            <a:r>
              <a:rPr dirty="0" sz="2200" spc="-6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vulnerabilities.</a:t>
            </a:r>
            <a:endParaRPr sz="2200">
              <a:latin typeface="Lucida Sans Unicode"/>
              <a:cs typeface="Lucida Sans Unicode"/>
            </a:endParaRPr>
          </a:p>
          <a:p>
            <a:pPr marL="12700" marR="5080" indent="347345">
              <a:lnSpc>
                <a:spcPct val="116500"/>
              </a:lnSpc>
              <a:spcBef>
                <a:spcPts val="3075"/>
              </a:spcBef>
              <a:buAutoNum type="arabicPeriod"/>
              <a:tabLst>
                <a:tab pos="360045" algn="l"/>
              </a:tabLst>
            </a:pPr>
            <a:r>
              <a:rPr dirty="0" sz="2200">
                <a:latin typeface="Lucida Sans Unicode"/>
                <a:cs typeface="Lucida Sans Unicode"/>
              </a:rPr>
              <a:t>**Firewalls</a:t>
            </a:r>
            <a:r>
              <a:rPr dirty="0" sz="2200" spc="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Antivirus</a:t>
            </a:r>
            <a:r>
              <a:rPr dirty="0" sz="2200" spc="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Software**:</a:t>
            </a:r>
            <a:r>
              <a:rPr dirty="0" sz="2200" spc="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Installing</a:t>
            </a:r>
            <a:r>
              <a:rPr dirty="0" sz="2200" spc="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regularly</a:t>
            </a:r>
            <a:r>
              <a:rPr dirty="0" sz="2200" spc="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updating</a:t>
            </a:r>
            <a:r>
              <a:rPr dirty="0" sz="2200" spc="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firewalls</a:t>
            </a:r>
            <a:r>
              <a:rPr dirty="0" sz="2200" spc="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antivirus</a:t>
            </a:r>
            <a:r>
              <a:rPr dirty="0" sz="2200" spc="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software</a:t>
            </a:r>
            <a:r>
              <a:rPr dirty="0" sz="2200" spc="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to</a:t>
            </a:r>
            <a:r>
              <a:rPr dirty="0" sz="2200" spc="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protect</a:t>
            </a:r>
            <a:r>
              <a:rPr dirty="0" sz="2200" spc="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against</a:t>
            </a:r>
            <a:r>
              <a:rPr dirty="0" sz="2200" spc="13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malware, </a:t>
            </a:r>
            <a:r>
              <a:rPr dirty="0" sz="2200" spc="-25">
                <a:latin typeface="Lucida Sans Unicode"/>
                <a:cs typeface="Lucida Sans Unicode"/>
              </a:rPr>
              <a:t>viruses,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other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malicious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software.</a:t>
            </a:r>
            <a:endParaRPr sz="2200">
              <a:latin typeface="Lucida Sans Unicode"/>
              <a:cs typeface="Lucida Sans Unicode"/>
            </a:endParaRPr>
          </a:p>
          <a:p>
            <a:pPr marL="12700" marR="5080" indent="311785">
              <a:lnSpc>
                <a:spcPct val="116500"/>
              </a:lnSpc>
              <a:spcBef>
                <a:spcPts val="3075"/>
              </a:spcBef>
              <a:buAutoNum type="arabicPeriod"/>
              <a:tabLst>
                <a:tab pos="324485" algn="l"/>
              </a:tabLst>
            </a:pPr>
            <a:r>
              <a:rPr dirty="0" sz="2200">
                <a:latin typeface="Lucida Sans Unicode"/>
                <a:cs typeface="Lucida Sans Unicode"/>
              </a:rPr>
              <a:t>**Data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Encryption**: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Implementing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encryption</a:t>
            </a:r>
            <a:r>
              <a:rPr dirty="0" sz="2200" spc="-4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protocols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to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protect</a:t>
            </a:r>
            <a:r>
              <a:rPr dirty="0" sz="2200" spc="-4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sensitive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data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both</a:t>
            </a:r>
            <a:r>
              <a:rPr dirty="0" sz="2200" spc="-4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in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transit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-4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at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rest,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such</a:t>
            </a:r>
            <a:r>
              <a:rPr dirty="0" sz="2200" spc="-4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as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 spc="-65">
                <a:latin typeface="Lucida Sans Unicode"/>
                <a:cs typeface="Lucida Sans Unicode"/>
              </a:rPr>
              <a:t>using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HTTPS</a:t>
            </a:r>
            <a:r>
              <a:rPr dirty="0" sz="2200" spc="-45">
                <a:latin typeface="Lucida Sans Unicode"/>
                <a:cs typeface="Lucida Sans Unicode"/>
              </a:rPr>
              <a:t> </a:t>
            </a:r>
            <a:r>
              <a:rPr dirty="0" sz="2200" spc="-25">
                <a:latin typeface="Lucida Sans Unicode"/>
                <a:cs typeface="Lucida Sans Unicode"/>
              </a:rPr>
              <a:t>for </a:t>
            </a:r>
            <a:r>
              <a:rPr dirty="0" sz="2200">
                <a:latin typeface="Lucida Sans Unicode"/>
                <a:cs typeface="Lucida Sans Unicode"/>
              </a:rPr>
              <a:t>web</a:t>
            </a:r>
            <a:r>
              <a:rPr dirty="0" sz="2200" spc="-9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traffic</a:t>
            </a:r>
            <a:r>
              <a:rPr dirty="0" sz="2200" spc="-8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-8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encrypting</a:t>
            </a:r>
            <a:r>
              <a:rPr dirty="0" sz="2200" spc="-9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stored</a:t>
            </a:r>
            <a:r>
              <a:rPr dirty="0" sz="2200" spc="-8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  <a:p>
            <a:pPr marL="12700" marR="5080" indent="345440">
              <a:lnSpc>
                <a:spcPct val="116500"/>
              </a:lnSpc>
              <a:spcBef>
                <a:spcPts val="3075"/>
              </a:spcBef>
              <a:buAutoNum type="arabicPeriod"/>
              <a:tabLst>
                <a:tab pos="358140" algn="l"/>
              </a:tabLst>
            </a:pPr>
            <a:r>
              <a:rPr dirty="0" sz="2200">
                <a:latin typeface="Lucida Sans Unicode"/>
                <a:cs typeface="Lucida Sans Unicode"/>
              </a:rPr>
              <a:t>**Access</a:t>
            </a:r>
            <a:r>
              <a:rPr dirty="0" sz="2200" spc="3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Control</a:t>
            </a:r>
            <a:r>
              <a:rPr dirty="0" sz="2200" spc="3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4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Privilege</a:t>
            </a:r>
            <a:r>
              <a:rPr dirty="0" sz="2200" spc="3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Management**:</a:t>
            </a:r>
            <a:r>
              <a:rPr dirty="0" sz="2200" spc="4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Limiting</a:t>
            </a:r>
            <a:r>
              <a:rPr dirty="0" sz="2200" spc="3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access</a:t>
            </a:r>
            <a:r>
              <a:rPr dirty="0" sz="2200" spc="4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to</a:t>
            </a:r>
            <a:r>
              <a:rPr dirty="0" sz="2200" spc="3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sensitive</a:t>
            </a:r>
            <a:r>
              <a:rPr dirty="0" sz="2200" spc="3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information</a:t>
            </a:r>
            <a:r>
              <a:rPr dirty="0" sz="2200" spc="4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only</a:t>
            </a:r>
            <a:r>
              <a:rPr dirty="0" sz="2200" spc="3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to</a:t>
            </a:r>
            <a:r>
              <a:rPr dirty="0" sz="2200" spc="4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authorized</a:t>
            </a:r>
            <a:r>
              <a:rPr dirty="0" sz="2200" spc="3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individuals</a:t>
            </a:r>
            <a:r>
              <a:rPr dirty="0" sz="2200" spc="4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3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regularly reviewing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25">
                <a:latin typeface="Lucida Sans Unicode"/>
                <a:cs typeface="Lucida Sans Unicode"/>
              </a:rPr>
              <a:t>updating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access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privileges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based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on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30">
                <a:latin typeface="Lucida Sans Unicode"/>
                <a:cs typeface="Lucida Sans Unicode"/>
              </a:rPr>
              <a:t>job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roles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responsibilities.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8622" rIns="0" bIns="0" rtlCol="0" vert="horz">
            <a:spAutoFit/>
          </a:bodyPr>
          <a:lstStyle/>
          <a:p>
            <a:pPr marL="3364229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Reference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26647"/>
            <a:ext cx="5253732" cy="196035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3996823" y="7093651"/>
            <a:ext cx="1035050" cy="1040765"/>
          </a:xfrm>
          <a:custGeom>
            <a:avLst/>
            <a:gdLst/>
            <a:ahLst/>
            <a:cxnLst/>
            <a:rect l="l" t="t" r="r" b="b"/>
            <a:pathLst>
              <a:path w="1035050" h="1040765">
                <a:moveTo>
                  <a:pt x="517308" y="1040315"/>
                </a:moveTo>
                <a:lnTo>
                  <a:pt x="509958" y="590082"/>
                </a:lnTo>
                <a:lnTo>
                  <a:pt x="409160" y="1028947"/>
                </a:lnTo>
                <a:lnTo>
                  <a:pt x="495581" y="587028"/>
                </a:lnTo>
                <a:lnTo>
                  <a:pt x="305741" y="995343"/>
                </a:lnTo>
                <a:lnTo>
                  <a:pt x="482152" y="581047"/>
                </a:lnTo>
                <a:lnTo>
                  <a:pt x="211566" y="940971"/>
                </a:lnTo>
                <a:lnTo>
                  <a:pt x="470261" y="572407"/>
                </a:lnTo>
                <a:lnTo>
                  <a:pt x="130756" y="868211"/>
                </a:lnTo>
                <a:lnTo>
                  <a:pt x="460425" y="561484"/>
                </a:lnTo>
                <a:lnTo>
                  <a:pt x="66840" y="780234"/>
                </a:lnTo>
                <a:lnTo>
                  <a:pt x="453075" y="548755"/>
                </a:lnTo>
                <a:lnTo>
                  <a:pt x="22609" y="680894"/>
                </a:lnTo>
                <a:lnTo>
                  <a:pt x="448535" y="534775"/>
                </a:lnTo>
                <a:lnTo>
                  <a:pt x="0" y="574530"/>
                </a:lnTo>
                <a:lnTo>
                  <a:pt x="446996" y="520157"/>
                </a:lnTo>
                <a:lnTo>
                  <a:pt x="0" y="465785"/>
                </a:lnTo>
                <a:lnTo>
                  <a:pt x="448535" y="505539"/>
                </a:lnTo>
                <a:lnTo>
                  <a:pt x="22609" y="359420"/>
                </a:lnTo>
                <a:lnTo>
                  <a:pt x="453075" y="491560"/>
                </a:lnTo>
                <a:lnTo>
                  <a:pt x="66840" y="260080"/>
                </a:lnTo>
                <a:lnTo>
                  <a:pt x="460425" y="478830"/>
                </a:lnTo>
                <a:lnTo>
                  <a:pt x="130756" y="172104"/>
                </a:lnTo>
                <a:lnTo>
                  <a:pt x="470261" y="467907"/>
                </a:lnTo>
                <a:lnTo>
                  <a:pt x="211566" y="99343"/>
                </a:lnTo>
                <a:lnTo>
                  <a:pt x="482152" y="459267"/>
                </a:lnTo>
                <a:lnTo>
                  <a:pt x="305741" y="44971"/>
                </a:lnTo>
                <a:lnTo>
                  <a:pt x="495581" y="453286"/>
                </a:lnTo>
                <a:lnTo>
                  <a:pt x="409160" y="11367"/>
                </a:lnTo>
                <a:lnTo>
                  <a:pt x="509958" y="450233"/>
                </a:lnTo>
                <a:lnTo>
                  <a:pt x="517308" y="0"/>
                </a:lnTo>
                <a:lnTo>
                  <a:pt x="524657" y="450233"/>
                </a:lnTo>
                <a:lnTo>
                  <a:pt x="625455" y="11367"/>
                </a:lnTo>
                <a:lnTo>
                  <a:pt x="539034" y="453286"/>
                </a:lnTo>
                <a:lnTo>
                  <a:pt x="728874" y="44971"/>
                </a:lnTo>
                <a:lnTo>
                  <a:pt x="552463" y="459267"/>
                </a:lnTo>
                <a:lnTo>
                  <a:pt x="823049" y="99343"/>
                </a:lnTo>
                <a:lnTo>
                  <a:pt x="564354" y="467907"/>
                </a:lnTo>
                <a:lnTo>
                  <a:pt x="903859" y="172104"/>
                </a:lnTo>
                <a:lnTo>
                  <a:pt x="574190" y="478830"/>
                </a:lnTo>
                <a:lnTo>
                  <a:pt x="967775" y="260080"/>
                </a:lnTo>
                <a:lnTo>
                  <a:pt x="581540" y="491560"/>
                </a:lnTo>
                <a:lnTo>
                  <a:pt x="1012006" y="359420"/>
                </a:lnTo>
                <a:lnTo>
                  <a:pt x="586081" y="505539"/>
                </a:lnTo>
                <a:lnTo>
                  <a:pt x="1034616" y="465785"/>
                </a:lnTo>
                <a:lnTo>
                  <a:pt x="587619" y="520157"/>
                </a:lnTo>
                <a:lnTo>
                  <a:pt x="1034616" y="574530"/>
                </a:lnTo>
                <a:lnTo>
                  <a:pt x="586081" y="534775"/>
                </a:lnTo>
                <a:lnTo>
                  <a:pt x="1012006" y="680894"/>
                </a:lnTo>
                <a:lnTo>
                  <a:pt x="581540" y="548755"/>
                </a:lnTo>
                <a:lnTo>
                  <a:pt x="967775" y="780234"/>
                </a:lnTo>
                <a:lnTo>
                  <a:pt x="574190" y="561484"/>
                </a:lnTo>
                <a:lnTo>
                  <a:pt x="903859" y="868211"/>
                </a:lnTo>
                <a:lnTo>
                  <a:pt x="564354" y="572407"/>
                </a:lnTo>
                <a:lnTo>
                  <a:pt x="823049" y="940971"/>
                </a:lnTo>
                <a:lnTo>
                  <a:pt x="552463" y="581047"/>
                </a:lnTo>
                <a:lnTo>
                  <a:pt x="728874" y="995343"/>
                </a:lnTo>
                <a:lnTo>
                  <a:pt x="539034" y="587028"/>
                </a:lnTo>
                <a:lnTo>
                  <a:pt x="625455" y="1028947"/>
                </a:lnTo>
                <a:lnTo>
                  <a:pt x="524657" y="590082"/>
                </a:lnTo>
                <a:lnTo>
                  <a:pt x="517308" y="1040315"/>
                </a:lnTo>
                <a:close/>
              </a:path>
            </a:pathLst>
          </a:custGeom>
          <a:solidFill>
            <a:srgbClr val="E9C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95879" y="3162998"/>
            <a:ext cx="8244205" cy="1976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800" spc="-315" i="1">
                <a:latin typeface="Verdana"/>
                <a:cs typeface="Verdana"/>
              </a:rPr>
              <a:t>Thank</a:t>
            </a:r>
            <a:r>
              <a:rPr dirty="0" sz="12800" spc="-1360" i="1">
                <a:latin typeface="Verdana"/>
                <a:cs typeface="Verdana"/>
              </a:rPr>
              <a:t> </a:t>
            </a:r>
            <a:r>
              <a:rPr dirty="0" sz="12800" spc="-25" i="1">
                <a:latin typeface="Verdana"/>
                <a:cs typeface="Verdana"/>
              </a:rPr>
              <a:t>You</a:t>
            </a:r>
            <a:endParaRPr sz="1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6396" y="247713"/>
            <a:ext cx="5535295" cy="1518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800" spc="-10" b="1" i="1">
                <a:latin typeface="Arial"/>
                <a:cs typeface="Arial"/>
              </a:rPr>
              <a:t>OUTLINE</a:t>
            </a:r>
            <a:endParaRPr sz="9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00123" y="1653221"/>
            <a:ext cx="11682730" cy="8177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45945" indent="15875">
              <a:lnSpc>
                <a:spcPct val="109400"/>
              </a:lnSpc>
              <a:spcBef>
                <a:spcPts val="100"/>
              </a:spcBef>
            </a:pPr>
            <a:r>
              <a:rPr dirty="0" sz="6000" spc="-310">
                <a:latin typeface="Arial Black"/>
                <a:cs typeface="Arial Black"/>
              </a:rPr>
              <a:t>Problem</a:t>
            </a:r>
            <a:r>
              <a:rPr dirty="0" sz="6000" spc="-580">
                <a:latin typeface="Arial Black"/>
                <a:cs typeface="Arial Black"/>
              </a:rPr>
              <a:t> </a:t>
            </a:r>
            <a:r>
              <a:rPr dirty="0" sz="6000" spc="-385">
                <a:latin typeface="Arial Black"/>
                <a:cs typeface="Arial Black"/>
              </a:rPr>
              <a:t>statement </a:t>
            </a:r>
            <a:r>
              <a:rPr dirty="0" sz="6000" spc="-345">
                <a:latin typeface="Arial Black"/>
                <a:cs typeface="Arial Black"/>
              </a:rPr>
              <a:t>Proposed</a:t>
            </a:r>
            <a:r>
              <a:rPr dirty="0" sz="6000" spc="-590">
                <a:latin typeface="Arial Black"/>
                <a:cs typeface="Arial Black"/>
              </a:rPr>
              <a:t> </a:t>
            </a:r>
            <a:r>
              <a:rPr dirty="0" sz="6000" spc="-290">
                <a:latin typeface="Arial Black"/>
                <a:cs typeface="Arial Black"/>
              </a:rPr>
              <a:t>system/solution</a:t>
            </a:r>
            <a:endParaRPr sz="6000">
              <a:latin typeface="Arial Black"/>
              <a:cs typeface="Arial Black"/>
            </a:endParaRPr>
          </a:p>
          <a:p>
            <a:pPr marL="28575" marR="5080" indent="-15875">
              <a:lnSpc>
                <a:spcPct val="107800"/>
              </a:lnSpc>
              <a:spcBef>
                <a:spcPts val="565"/>
              </a:spcBef>
            </a:pPr>
            <a:r>
              <a:rPr dirty="0" sz="6000" spc="-450">
                <a:latin typeface="Arial Black"/>
                <a:cs typeface="Arial Black"/>
              </a:rPr>
              <a:t>System</a:t>
            </a:r>
            <a:r>
              <a:rPr dirty="0" sz="6000" spc="-570">
                <a:latin typeface="Arial Black"/>
                <a:cs typeface="Arial Black"/>
              </a:rPr>
              <a:t> </a:t>
            </a:r>
            <a:r>
              <a:rPr dirty="0" sz="6000" spc="-310">
                <a:latin typeface="Arial Black"/>
                <a:cs typeface="Arial Black"/>
              </a:rPr>
              <a:t>development</a:t>
            </a:r>
            <a:r>
              <a:rPr dirty="0" sz="6000" spc="-565">
                <a:latin typeface="Arial Black"/>
                <a:cs typeface="Arial Black"/>
              </a:rPr>
              <a:t> </a:t>
            </a:r>
            <a:r>
              <a:rPr dirty="0" sz="6000" spc="-355">
                <a:latin typeface="Arial Black"/>
                <a:cs typeface="Arial Black"/>
              </a:rPr>
              <a:t>approach </a:t>
            </a:r>
            <a:r>
              <a:rPr dirty="0" sz="6000" spc="-320">
                <a:latin typeface="Arial Black"/>
                <a:cs typeface="Arial Black"/>
              </a:rPr>
              <a:t>Algorithm</a:t>
            </a:r>
            <a:r>
              <a:rPr dirty="0" sz="6000" spc="-590">
                <a:latin typeface="Arial Black"/>
                <a:cs typeface="Arial Black"/>
              </a:rPr>
              <a:t> </a:t>
            </a:r>
            <a:r>
              <a:rPr dirty="0" sz="6000" spc="-375">
                <a:latin typeface="Arial Black"/>
                <a:cs typeface="Arial Black"/>
              </a:rPr>
              <a:t>&amp;Deployment</a:t>
            </a:r>
            <a:endParaRPr sz="6000">
              <a:latin typeface="Arial Black"/>
              <a:cs typeface="Arial Black"/>
            </a:endParaRPr>
          </a:p>
          <a:p>
            <a:pPr marL="27940">
              <a:lnSpc>
                <a:spcPct val="100000"/>
              </a:lnSpc>
              <a:spcBef>
                <a:spcPts val="525"/>
              </a:spcBef>
            </a:pPr>
            <a:r>
              <a:rPr dirty="0" sz="6000" spc="-430">
                <a:latin typeface="Arial Black"/>
                <a:cs typeface="Arial Black"/>
              </a:rPr>
              <a:t>Result</a:t>
            </a:r>
            <a:endParaRPr sz="6000">
              <a:latin typeface="Arial Black"/>
              <a:cs typeface="Arial Black"/>
            </a:endParaRPr>
          </a:p>
          <a:p>
            <a:pPr marL="28575">
              <a:lnSpc>
                <a:spcPct val="100000"/>
              </a:lnSpc>
              <a:spcBef>
                <a:spcPts val="770"/>
              </a:spcBef>
            </a:pPr>
            <a:r>
              <a:rPr dirty="0" sz="6000" spc="-375">
                <a:latin typeface="Arial Black"/>
                <a:cs typeface="Arial Black"/>
              </a:rPr>
              <a:t>Conclusion</a:t>
            </a:r>
            <a:endParaRPr sz="6000">
              <a:latin typeface="Arial Black"/>
              <a:cs typeface="Arial Black"/>
            </a:endParaRPr>
          </a:p>
          <a:p>
            <a:pPr marL="28575" marR="6506209">
              <a:lnSpc>
                <a:spcPct val="115599"/>
              </a:lnSpc>
            </a:pPr>
            <a:r>
              <a:rPr dirty="0" sz="6000" spc="-320">
                <a:latin typeface="Arial Black"/>
                <a:cs typeface="Arial Black"/>
              </a:rPr>
              <a:t>Future</a:t>
            </a:r>
            <a:r>
              <a:rPr dirty="0" sz="6000" spc="825">
                <a:latin typeface="Arial Black"/>
                <a:cs typeface="Arial Black"/>
              </a:rPr>
              <a:t> </a:t>
            </a:r>
            <a:r>
              <a:rPr dirty="0" sz="6000" spc="-459">
                <a:latin typeface="Arial Black"/>
                <a:cs typeface="Arial Black"/>
              </a:rPr>
              <a:t>Scope </a:t>
            </a:r>
            <a:r>
              <a:rPr dirty="0" sz="6000" spc="-425">
                <a:latin typeface="Arial Black"/>
                <a:cs typeface="Arial Black"/>
              </a:rPr>
              <a:t>Reference</a:t>
            </a:r>
            <a:endParaRPr sz="6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603141"/>
            <a:ext cx="1403237" cy="455468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302712" y="0"/>
            <a:ext cx="4985385" cy="4081145"/>
            <a:chOff x="13302712" y="0"/>
            <a:chExt cx="4985385" cy="408114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02712" y="0"/>
              <a:ext cx="4985287" cy="408079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4866" y="0"/>
              <a:ext cx="3003132" cy="248427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6470" y="2036828"/>
            <a:ext cx="18254980" cy="57194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2950" spc="-180">
                <a:solidFill>
                  <a:srgbClr val="535353"/>
                </a:solidFill>
                <a:latin typeface="Arial Black"/>
                <a:cs typeface="Arial Black"/>
              </a:rPr>
              <a:t>Sure,</a:t>
            </a:r>
            <a:r>
              <a:rPr dirty="0" sz="2950" spc="-24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75">
                <a:solidFill>
                  <a:srgbClr val="535353"/>
                </a:solidFill>
                <a:latin typeface="Arial Black"/>
                <a:cs typeface="Arial Black"/>
              </a:rPr>
              <a:t>here's</a:t>
            </a:r>
            <a:r>
              <a:rPr dirty="0" sz="2950" spc="-24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75">
                <a:solidFill>
                  <a:srgbClr val="535353"/>
                </a:solidFill>
                <a:latin typeface="Arial Black"/>
                <a:cs typeface="Arial Black"/>
              </a:rPr>
              <a:t>a</a:t>
            </a:r>
            <a:r>
              <a:rPr dirty="0" sz="2950" spc="-24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85">
                <a:solidFill>
                  <a:srgbClr val="535353"/>
                </a:solidFill>
                <a:latin typeface="Arial Black"/>
                <a:cs typeface="Arial Black"/>
              </a:rPr>
              <a:t>general</a:t>
            </a:r>
            <a:r>
              <a:rPr dirty="0" sz="2950" spc="-24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10">
                <a:solidFill>
                  <a:srgbClr val="535353"/>
                </a:solidFill>
                <a:latin typeface="Arial Black"/>
                <a:cs typeface="Arial Black"/>
              </a:rPr>
              <a:t>problem</a:t>
            </a:r>
            <a:r>
              <a:rPr dirty="0" sz="2950" spc="-25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80">
                <a:solidFill>
                  <a:srgbClr val="535353"/>
                </a:solidFill>
                <a:latin typeface="Arial Black"/>
                <a:cs typeface="Arial Black"/>
              </a:rPr>
              <a:t>statement</a:t>
            </a:r>
            <a:r>
              <a:rPr dirty="0" sz="2950" spc="-24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60">
                <a:solidFill>
                  <a:srgbClr val="535353"/>
                </a:solidFill>
                <a:latin typeface="Arial Black"/>
                <a:cs typeface="Arial Black"/>
              </a:rPr>
              <a:t>for</a:t>
            </a:r>
            <a:r>
              <a:rPr dirty="0" sz="2950" spc="-24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80">
                <a:solidFill>
                  <a:srgbClr val="535353"/>
                </a:solidFill>
                <a:latin typeface="Arial Black"/>
                <a:cs typeface="Arial Black"/>
              </a:rPr>
              <a:t>cybersecurity:</a:t>
            </a:r>
            <a:endParaRPr sz="2950">
              <a:latin typeface="Arial Black"/>
              <a:cs typeface="Arial Black"/>
            </a:endParaRPr>
          </a:p>
          <a:p>
            <a:pPr algn="ctr" marL="12700" marR="5080" indent="-635">
              <a:lnSpc>
                <a:spcPct val="116500"/>
              </a:lnSpc>
              <a:spcBef>
                <a:spcPts val="4125"/>
              </a:spcBef>
            </a:pPr>
            <a:r>
              <a:rPr dirty="0" sz="2950" spc="-180">
                <a:solidFill>
                  <a:srgbClr val="535353"/>
                </a:solidFill>
                <a:latin typeface="Arial Black"/>
                <a:cs typeface="Arial Black"/>
              </a:rPr>
              <a:t>"Ensuring</a:t>
            </a:r>
            <a:r>
              <a:rPr dirty="0" sz="2950" spc="-22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535353"/>
                </a:solidFill>
                <a:latin typeface="Arial Black"/>
                <a:cs typeface="Arial Black"/>
              </a:rPr>
              <a:t>the</a:t>
            </a:r>
            <a:r>
              <a:rPr dirty="0" sz="2950" spc="-22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45">
                <a:solidFill>
                  <a:srgbClr val="535353"/>
                </a:solidFill>
                <a:latin typeface="Arial Black"/>
                <a:cs typeface="Arial Black"/>
              </a:rPr>
              <a:t>integrity,</a:t>
            </a:r>
            <a:r>
              <a:rPr dirty="0" sz="2950" spc="-22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535353"/>
                </a:solidFill>
                <a:latin typeface="Arial Black"/>
                <a:cs typeface="Arial Black"/>
              </a:rPr>
              <a:t>confidentiality,</a:t>
            </a:r>
            <a:r>
              <a:rPr dirty="0" sz="2950" spc="-22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and</a:t>
            </a:r>
            <a:r>
              <a:rPr dirty="0" sz="2950" spc="-22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45">
                <a:solidFill>
                  <a:srgbClr val="535353"/>
                </a:solidFill>
                <a:latin typeface="Arial Black"/>
                <a:cs typeface="Arial Black"/>
              </a:rPr>
              <a:t>availability</a:t>
            </a:r>
            <a:r>
              <a:rPr dirty="0" sz="2950" spc="-22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60">
                <a:solidFill>
                  <a:srgbClr val="535353"/>
                </a:solidFill>
                <a:latin typeface="Arial Black"/>
                <a:cs typeface="Arial Black"/>
              </a:rPr>
              <a:t>of</a:t>
            </a:r>
            <a:r>
              <a:rPr dirty="0" sz="2950" spc="-22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5">
                <a:solidFill>
                  <a:srgbClr val="535353"/>
                </a:solidFill>
                <a:latin typeface="Arial Black"/>
                <a:cs typeface="Arial Black"/>
              </a:rPr>
              <a:t>digital</a:t>
            </a:r>
            <a:r>
              <a:rPr dirty="0" sz="2950" spc="-22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25">
                <a:solidFill>
                  <a:srgbClr val="535353"/>
                </a:solidFill>
                <a:latin typeface="Arial Black"/>
                <a:cs typeface="Arial Black"/>
              </a:rPr>
              <a:t>information</a:t>
            </a:r>
            <a:r>
              <a:rPr dirty="0" sz="2950" spc="-22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and</a:t>
            </a:r>
            <a:r>
              <a:rPr dirty="0" sz="2950" spc="-22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systems</a:t>
            </a:r>
            <a:r>
              <a:rPr dirty="0" sz="2950" spc="-22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5">
                <a:solidFill>
                  <a:srgbClr val="535353"/>
                </a:solidFill>
                <a:latin typeface="Arial Black"/>
                <a:cs typeface="Arial Black"/>
              </a:rPr>
              <a:t>is </a:t>
            </a:r>
            <a:r>
              <a:rPr dirty="0" sz="2950" spc="-185">
                <a:solidFill>
                  <a:srgbClr val="535353"/>
                </a:solidFill>
                <a:latin typeface="Arial Black"/>
                <a:cs typeface="Arial Black"/>
              </a:rPr>
              <a:t>increasingly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90">
                <a:solidFill>
                  <a:srgbClr val="535353"/>
                </a:solidFill>
                <a:latin typeface="Arial Black"/>
                <a:cs typeface="Arial Black"/>
              </a:rPr>
              <a:t>challenging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25">
                <a:solidFill>
                  <a:srgbClr val="535353"/>
                </a:solidFill>
                <a:latin typeface="Arial Black"/>
                <a:cs typeface="Arial Black"/>
              </a:rPr>
              <a:t>in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today's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5">
                <a:solidFill>
                  <a:srgbClr val="535353"/>
                </a:solidFill>
                <a:latin typeface="Arial Black"/>
                <a:cs typeface="Arial Black"/>
              </a:rPr>
              <a:t>interconnected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5">
                <a:solidFill>
                  <a:srgbClr val="535353"/>
                </a:solidFill>
                <a:latin typeface="Arial Black"/>
                <a:cs typeface="Arial Black"/>
              </a:rPr>
              <a:t>world.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535353"/>
                </a:solidFill>
                <a:latin typeface="Arial Black"/>
                <a:cs typeface="Arial Black"/>
              </a:rPr>
              <a:t>Cyber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70">
                <a:solidFill>
                  <a:srgbClr val="535353"/>
                </a:solidFill>
                <a:latin typeface="Arial Black"/>
                <a:cs typeface="Arial Black"/>
              </a:rPr>
              <a:t>threats,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90">
                <a:solidFill>
                  <a:srgbClr val="535353"/>
                </a:solidFill>
                <a:latin typeface="Arial Black"/>
                <a:cs typeface="Arial Black"/>
              </a:rPr>
              <a:t>ranging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95">
                <a:solidFill>
                  <a:srgbClr val="535353"/>
                </a:solidFill>
                <a:latin typeface="Arial Black"/>
                <a:cs typeface="Arial Black"/>
              </a:rPr>
              <a:t>from</a:t>
            </a:r>
            <a:r>
              <a:rPr dirty="0" sz="2950" spc="-24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20">
                <a:solidFill>
                  <a:srgbClr val="535353"/>
                </a:solidFill>
                <a:latin typeface="Arial Black"/>
                <a:cs typeface="Arial Black"/>
              </a:rPr>
              <a:t>malware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5">
                <a:solidFill>
                  <a:srgbClr val="535353"/>
                </a:solidFill>
                <a:latin typeface="Arial Black"/>
                <a:cs typeface="Arial Black"/>
              </a:rPr>
              <a:t>and </a:t>
            </a:r>
            <a:r>
              <a:rPr dirty="0" sz="2950" spc="-165">
                <a:solidFill>
                  <a:srgbClr val="535353"/>
                </a:solidFill>
                <a:latin typeface="Arial Black"/>
                <a:cs typeface="Arial Black"/>
              </a:rPr>
              <a:t>phishing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50">
                <a:solidFill>
                  <a:srgbClr val="535353"/>
                </a:solidFill>
                <a:latin typeface="Arial Black"/>
                <a:cs typeface="Arial Black"/>
              </a:rPr>
              <a:t>attacks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90">
                <a:solidFill>
                  <a:srgbClr val="535353"/>
                </a:solidFill>
                <a:latin typeface="Arial Black"/>
                <a:cs typeface="Arial Black"/>
              </a:rPr>
              <a:t>to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75">
                <a:solidFill>
                  <a:srgbClr val="535353"/>
                </a:solidFill>
                <a:latin typeface="Arial Black"/>
                <a:cs typeface="Arial Black"/>
              </a:rPr>
              <a:t>sophisticated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hacking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65">
                <a:solidFill>
                  <a:srgbClr val="535353"/>
                </a:solidFill>
                <a:latin typeface="Arial Black"/>
                <a:cs typeface="Arial Black"/>
              </a:rPr>
              <a:t>attempts,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80">
                <a:solidFill>
                  <a:srgbClr val="535353"/>
                </a:solidFill>
                <a:latin typeface="Arial Black"/>
                <a:cs typeface="Arial Black"/>
              </a:rPr>
              <a:t>pose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80">
                <a:solidFill>
                  <a:srgbClr val="535353"/>
                </a:solidFill>
                <a:latin typeface="Arial Black"/>
                <a:cs typeface="Arial Black"/>
              </a:rPr>
              <a:t>significant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50">
                <a:solidFill>
                  <a:srgbClr val="535353"/>
                </a:solidFill>
                <a:latin typeface="Arial Black"/>
                <a:cs typeface="Arial Black"/>
              </a:rPr>
              <a:t>risks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90">
                <a:solidFill>
                  <a:srgbClr val="535353"/>
                </a:solidFill>
                <a:latin typeface="Arial Black"/>
                <a:cs typeface="Arial Black"/>
              </a:rPr>
              <a:t>to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0">
                <a:solidFill>
                  <a:srgbClr val="535353"/>
                </a:solidFill>
                <a:latin typeface="Arial Black"/>
                <a:cs typeface="Arial Black"/>
              </a:rPr>
              <a:t>individuals, </a:t>
            </a:r>
            <a:r>
              <a:rPr dirty="0" sz="2950" spc="-180">
                <a:solidFill>
                  <a:srgbClr val="535353"/>
                </a:solidFill>
                <a:latin typeface="Arial Black"/>
                <a:cs typeface="Arial Black"/>
              </a:rPr>
              <a:t>organizations,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and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70">
                <a:solidFill>
                  <a:srgbClr val="535353"/>
                </a:solidFill>
                <a:latin typeface="Arial Black"/>
                <a:cs typeface="Arial Black"/>
              </a:rPr>
              <a:t>nations.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535353"/>
                </a:solidFill>
                <a:latin typeface="Arial Black"/>
                <a:cs typeface="Arial Black"/>
              </a:rPr>
              <a:t>Developing</a:t>
            </a:r>
            <a:r>
              <a:rPr dirty="0" sz="2950" spc="-22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effective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60">
                <a:solidFill>
                  <a:srgbClr val="535353"/>
                </a:solidFill>
                <a:latin typeface="Arial Black"/>
                <a:cs typeface="Arial Black"/>
              </a:rPr>
              <a:t>cybersecurity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25">
                <a:solidFill>
                  <a:srgbClr val="535353"/>
                </a:solidFill>
                <a:latin typeface="Arial Black"/>
                <a:cs typeface="Arial Black"/>
              </a:rPr>
              <a:t>measures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535353"/>
                </a:solidFill>
                <a:latin typeface="Arial Black"/>
                <a:cs typeface="Arial Black"/>
              </a:rPr>
              <a:t>that</a:t>
            </a:r>
            <a:r>
              <a:rPr dirty="0" sz="2950" spc="-22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40">
                <a:solidFill>
                  <a:srgbClr val="535353"/>
                </a:solidFill>
                <a:latin typeface="Arial Black"/>
                <a:cs typeface="Arial Black"/>
              </a:rPr>
              <a:t>can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adapt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5">
                <a:solidFill>
                  <a:srgbClr val="535353"/>
                </a:solidFill>
                <a:latin typeface="Arial Black"/>
                <a:cs typeface="Arial Black"/>
              </a:rPr>
              <a:t>to </a:t>
            </a:r>
            <a:r>
              <a:rPr dirty="0" sz="2950" spc="-145">
                <a:solidFill>
                  <a:srgbClr val="535353"/>
                </a:solidFill>
                <a:latin typeface="Arial Black"/>
                <a:cs typeface="Arial Black"/>
              </a:rPr>
              <a:t>evolving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70">
                <a:solidFill>
                  <a:srgbClr val="535353"/>
                </a:solidFill>
                <a:latin typeface="Arial Black"/>
                <a:cs typeface="Arial Black"/>
              </a:rPr>
              <a:t>threats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04">
                <a:solidFill>
                  <a:srgbClr val="535353"/>
                </a:solidFill>
                <a:latin typeface="Arial Black"/>
                <a:cs typeface="Arial Black"/>
              </a:rPr>
              <a:t>while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70">
                <a:solidFill>
                  <a:srgbClr val="535353"/>
                </a:solidFill>
                <a:latin typeface="Arial Black"/>
                <a:cs typeface="Arial Black"/>
              </a:rPr>
              <a:t>minimizing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535353"/>
                </a:solidFill>
                <a:latin typeface="Arial Black"/>
                <a:cs typeface="Arial Black"/>
              </a:rPr>
              <a:t>the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80">
                <a:solidFill>
                  <a:srgbClr val="535353"/>
                </a:solidFill>
                <a:latin typeface="Arial Black"/>
                <a:cs typeface="Arial Black"/>
              </a:rPr>
              <a:t>impact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10">
                <a:solidFill>
                  <a:srgbClr val="535353"/>
                </a:solidFill>
                <a:latin typeface="Arial Black"/>
                <a:cs typeface="Arial Black"/>
              </a:rPr>
              <a:t>on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usability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and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privacy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is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45">
                <a:solidFill>
                  <a:srgbClr val="535353"/>
                </a:solidFill>
                <a:latin typeface="Arial Black"/>
                <a:cs typeface="Arial Black"/>
              </a:rPr>
              <a:t>paramount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5">
                <a:solidFill>
                  <a:srgbClr val="535353"/>
                </a:solidFill>
                <a:latin typeface="Arial Black"/>
                <a:cs typeface="Arial Black"/>
              </a:rPr>
              <a:t>to</a:t>
            </a:r>
            <a:r>
              <a:rPr dirty="0" sz="2950" spc="7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90">
                <a:solidFill>
                  <a:srgbClr val="535353"/>
                </a:solidFill>
                <a:latin typeface="Arial Black"/>
                <a:cs typeface="Arial Black"/>
              </a:rPr>
              <a:t>safeguarding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5">
                <a:solidFill>
                  <a:srgbClr val="535353"/>
                </a:solidFill>
                <a:latin typeface="Arial Black"/>
                <a:cs typeface="Arial Black"/>
              </a:rPr>
              <a:t>digital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60">
                <a:solidFill>
                  <a:srgbClr val="535353"/>
                </a:solidFill>
                <a:latin typeface="Arial Black"/>
                <a:cs typeface="Arial Black"/>
              </a:rPr>
              <a:t>assets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and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75">
                <a:solidFill>
                  <a:srgbClr val="535353"/>
                </a:solidFill>
                <a:latin typeface="Arial Black"/>
                <a:cs typeface="Arial Black"/>
              </a:rPr>
              <a:t>maintaining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535353"/>
                </a:solidFill>
                <a:latin typeface="Arial Black"/>
                <a:cs typeface="Arial Black"/>
              </a:rPr>
              <a:t>trust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25">
                <a:solidFill>
                  <a:srgbClr val="535353"/>
                </a:solidFill>
                <a:latin typeface="Arial Black"/>
                <a:cs typeface="Arial Black"/>
              </a:rPr>
              <a:t>in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535353"/>
                </a:solidFill>
                <a:latin typeface="Arial Black"/>
                <a:cs typeface="Arial Black"/>
              </a:rPr>
              <a:t>the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5">
                <a:solidFill>
                  <a:srgbClr val="535353"/>
                </a:solidFill>
                <a:latin typeface="Arial Black"/>
                <a:cs typeface="Arial Black"/>
              </a:rPr>
              <a:t>digital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75">
                <a:solidFill>
                  <a:srgbClr val="535353"/>
                </a:solidFill>
                <a:latin typeface="Arial Black"/>
                <a:cs typeface="Arial Black"/>
              </a:rPr>
              <a:t>ecosystem."</a:t>
            </a:r>
            <a:endParaRPr sz="2950">
              <a:latin typeface="Arial Black"/>
              <a:cs typeface="Arial Black"/>
            </a:endParaRPr>
          </a:p>
          <a:p>
            <a:pPr algn="ctr" marL="432434" marR="425450">
              <a:lnSpc>
                <a:spcPct val="116500"/>
              </a:lnSpc>
              <a:spcBef>
                <a:spcPts val="4125"/>
              </a:spcBef>
            </a:pPr>
            <a:r>
              <a:rPr dirty="0" sz="2950" spc="-240">
                <a:solidFill>
                  <a:srgbClr val="535353"/>
                </a:solidFill>
                <a:latin typeface="Arial Black"/>
                <a:cs typeface="Arial Black"/>
              </a:rPr>
              <a:t>This </a:t>
            </a:r>
            <a:r>
              <a:rPr dirty="0" sz="2950" spc="-110">
                <a:solidFill>
                  <a:srgbClr val="535353"/>
                </a:solidFill>
                <a:latin typeface="Arial Black"/>
                <a:cs typeface="Arial Black"/>
              </a:rPr>
              <a:t>problem</a:t>
            </a:r>
            <a:r>
              <a:rPr dirty="0" sz="2950" spc="-24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80">
                <a:solidFill>
                  <a:srgbClr val="535353"/>
                </a:solidFill>
                <a:latin typeface="Arial Black"/>
                <a:cs typeface="Arial Black"/>
              </a:rPr>
              <a:t>statement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85">
                <a:solidFill>
                  <a:srgbClr val="535353"/>
                </a:solidFill>
                <a:latin typeface="Arial Black"/>
                <a:cs typeface="Arial Black"/>
              </a:rPr>
              <a:t>captures</a:t>
            </a:r>
            <a:r>
              <a:rPr dirty="0" sz="2950" spc="-24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535353"/>
                </a:solidFill>
                <a:latin typeface="Arial Black"/>
                <a:cs typeface="Arial Black"/>
              </a:rPr>
              <a:t>the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75">
                <a:solidFill>
                  <a:srgbClr val="535353"/>
                </a:solidFill>
                <a:latin typeface="Arial Black"/>
                <a:cs typeface="Arial Black"/>
              </a:rPr>
              <a:t>complexity</a:t>
            </a:r>
            <a:r>
              <a:rPr dirty="0" sz="2950" spc="-24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and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80">
                <a:solidFill>
                  <a:srgbClr val="535353"/>
                </a:solidFill>
                <a:latin typeface="Arial Black"/>
                <a:cs typeface="Arial Black"/>
              </a:rPr>
              <a:t>urgency</a:t>
            </a:r>
            <a:r>
              <a:rPr dirty="0" sz="2950" spc="-24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60">
                <a:solidFill>
                  <a:srgbClr val="535353"/>
                </a:solidFill>
                <a:latin typeface="Arial Black"/>
                <a:cs typeface="Arial Black"/>
              </a:rPr>
              <a:t>of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60">
                <a:solidFill>
                  <a:srgbClr val="535353"/>
                </a:solidFill>
                <a:latin typeface="Arial Black"/>
                <a:cs typeface="Arial Black"/>
              </a:rPr>
              <a:t>cybersecurity</a:t>
            </a:r>
            <a:r>
              <a:rPr dirty="0" sz="2950" spc="-240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10">
                <a:solidFill>
                  <a:srgbClr val="535353"/>
                </a:solidFill>
                <a:latin typeface="Arial Black"/>
                <a:cs typeface="Arial Black"/>
              </a:rPr>
              <a:t>challenges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25">
                <a:solidFill>
                  <a:srgbClr val="535353"/>
                </a:solidFill>
                <a:latin typeface="Arial Black"/>
                <a:cs typeface="Arial Black"/>
              </a:rPr>
              <a:t>and </a:t>
            </a:r>
            <a:r>
              <a:rPr dirty="0" sz="2950" spc="-170">
                <a:solidFill>
                  <a:srgbClr val="535353"/>
                </a:solidFill>
                <a:latin typeface="Arial Black"/>
                <a:cs typeface="Arial Black"/>
              </a:rPr>
              <a:t>highlights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535353"/>
                </a:solidFill>
                <a:latin typeface="Arial Black"/>
                <a:cs typeface="Arial Black"/>
              </a:rPr>
              <a:t>the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5">
                <a:solidFill>
                  <a:srgbClr val="535353"/>
                </a:solidFill>
                <a:latin typeface="Arial Black"/>
                <a:cs typeface="Arial Black"/>
              </a:rPr>
              <a:t>need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60">
                <a:solidFill>
                  <a:srgbClr val="535353"/>
                </a:solidFill>
                <a:latin typeface="Arial Black"/>
                <a:cs typeface="Arial Black"/>
              </a:rPr>
              <a:t>for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60">
                <a:solidFill>
                  <a:srgbClr val="535353"/>
                </a:solidFill>
                <a:latin typeface="Arial Black"/>
                <a:cs typeface="Arial Black"/>
              </a:rPr>
              <a:t>continuous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30">
                <a:solidFill>
                  <a:srgbClr val="535353"/>
                </a:solidFill>
                <a:latin typeface="Arial Black"/>
                <a:cs typeface="Arial Black"/>
              </a:rPr>
              <a:t>innovation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and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40">
                <a:solidFill>
                  <a:srgbClr val="535353"/>
                </a:solidFill>
                <a:latin typeface="Arial Black"/>
                <a:cs typeface="Arial Black"/>
              </a:rPr>
              <a:t>collaboration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90">
                <a:solidFill>
                  <a:srgbClr val="535353"/>
                </a:solidFill>
                <a:latin typeface="Arial Black"/>
                <a:cs typeface="Arial Black"/>
              </a:rPr>
              <a:t>to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95">
                <a:solidFill>
                  <a:srgbClr val="535353"/>
                </a:solidFill>
                <a:latin typeface="Arial Black"/>
                <a:cs typeface="Arial Black"/>
              </a:rPr>
              <a:t>address</a:t>
            </a:r>
            <a:r>
              <a:rPr dirty="0" sz="2950" spc="-229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535353"/>
                </a:solidFill>
                <a:latin typeface="Arial Black"/>
                <a:cs typeface="Arial Black"/>
              </a:rPr>
              <a:t>them</a:t>
            </a:r>
            <a:r>
              <a:rPr dirty="0" sz="2950" spc="-23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2950" spc="-10">
                <a:solidFill>
                  <a:srgbClr val="535353"/>
                </a:solidFill>
                <a:latin typeface="Arial Black"/>
                <a:cs typeface="Arial Black"/>
              </a:rPr>
              <a:t>effectively.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8622" rIns="0" bIns="0" rtlCol="0" vert="horz">
            <a:spAutoFit/>
          </a:bodyPr>
          <a:lstStyle/>
          <a:p>
            <a:pPr marL="1892935">
              <a:lnSpc>
                <a:spcPct val="100000"/>
              </a:lnSpc>
              <a:spcBef>
                <a:spcPts val="100"/>
              </a:spcBef>
            </a:pPr>
            <a:r>
              <a:rPr dirty="0" spc="-265">
                <a:solidFill>
                  <a:srgbClr val="535353"/>
                </a:solidFill>
              </a:rPr>
              <a:t>Problem</a:t>
            </a:r>
            <a:r>
              <a:rPr dirty="0" spc="-495">
                <a:solidFill>
                  <a:srgbClr val="535353"/>
                </a:solidFill>
              </a:rPr>
              <a:t> </a:t>
            </a:r>
            <a:r>
              <a:rPr dirty="0" spc="-350">
                <a:solidFill>
                  <a:srgbClr val="535353"/>
                </a:solidFill>
              </a:rPr>
              <a:t>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302712" y="0"/>
            <a:ext cx="4985385" cy="4081145"/>
            <a:chOff x="13302712" y="0"/>
            <a:chExt cx="4985385" cy="40811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2712" y="0"/>
              <a:ext cx="4985287" cy="408079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4866" y="0"/>
              <a:ext cx="3003132" cy="2484277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818" y="7960162"/>
            <a:ext cx="4263925" cy="232683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945" y="2275237"/>
            <a:ext cx="18274030" cy="6982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900" spc="-35">
                <a:latin typeface="Verdana"/>
                <a:cs typeface="Verdana"/>
              </a:rPr>
              <a:t>To</a:t>
            </a:r>
            <a:r>
              <a:rPr dirty="0" sz="1900" spc="-17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propose</a:t>
            </a:r>
            <a:r>
              <a:rPr dirty="0" sz="1900" spc="-170">
                <a:latin typeface="Verdana"/>
                <a:cs typeface="Verdana"/>
              </a:rPr>
              <a:t> </a:t>
            </a:r>
            <a:r>
              <a:rPr dirty="0" sz="1900" spc="-85">
                <a:latin typeface="Verdana"/>
                <a:cs typeface="Verdana"/>
              </a:rPr>
              <a:t>a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cybersecurity</a:t>
            </a:r>
            <a:r>
              <a:rPr dirty="0" sz="1900" spc="-170">
                <a:latin typeface="Verdana"/>
                <a:cs typeface="Verdana"/>
              </a:rPr>
              <a:t> </a:t>
            </a:r>
            <a:r>
              <a:rPr dirty="0" sz="1900" spc="-60">
                <a:latin typeface="Verdana"/>
                <a:cs typeface="Verdana"/>
              </a:rPr>
              <a:t>system</a:t>
            </a:r>
            <a:r>
              <a:rPr dirty="0" sz="1900" spc="-17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solution,</a:t>
            </a:r>
            <a:r>
              <a:rPr dirty="0" sz="1900" spc="-170">
                <a:latin typeface="Verdana"/>
                <a:cs typeface="Verdana"/>
              </a:rPr>
              <a:t> </a:t>
            </a:r>
            <a:r>
              <a:rPr dirty="0" sz="1900" spc="-50">
                <a:latin typeface="Verdana"/>
                <a:cs typeface="Verdana"/>
              </a:rPr>
              <a:t>several</a:t>
            </a:r>
            <a:r>
              <a:rPr dirty="0" sz="1900" spc="-170">
                <a:latin typeface="Verdana"/>
                <a:cs typeface="Verdana"/>
              </a:rPr>
              <a:t> </a:t>
            </a:r>
            <a:r>
              <a:rPr dirty="0" sz="1900" spc="-110">
                <a:latin typeface="Verdana"/>
                <a:cs typeface="Verdana"/>
              </a:rPr>
              <a:t>key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components</a:t>
            </a:r>
            <a:r>
              <a:rPr dirty="0" sz="1900" spc="-170">
                <a:latin typeface="Verdana"/>
                <a:cs typeface="Verdana"/>
              </a:rPr>
              <a:t> </a:t>
            </a:r>
            <a:r>
              <a:rPr dirty="0" sz="1900" spc="-65">
                <a:latin typeface="Verdana"/>
                <a:cs typeface="Verdana"/>
              </a:rPr>
              <a:t>are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essential: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1900">
              <a:latin typeface="Verdana"/>
              <a:cs typeface="Verdana"/>
            </a:endParaRPr>
          </a:p>
          <a:p>
            <a:pPr marL="633095" indent="-254000">
              <a:lnSpc>
                <a:spcPct val="100000"/>
              </a:lnSpc>
              <a:buAutoNum type="arabicPeriod"/>
              <a:tabLst>
                <a:tab pos="633095" algn="l"/>
              </a:tabLst>
            </a:pPr>
            <a:r>
              <a:rPr dirty="0" sz="1900" spc="-175">
                <a:latin typeface="Verdana"/>
                <a:cs typeface="Verdana"/>
              </a:rPr>
              <a:t>**Risk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125">
                <a:latin typeface="Verdana"/>
                <a:cs typeface="Verdana"/>
              </a:rPr>
              <a:t>Assessment**: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Conduct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85">
                <a:latin typeface="Verdana"/>
                <a:cs typeface="Verdana"/>
              </a:rPr>
              <a:t>a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40">
                <a:latin typeface="Verdana"/>
                <a:cs typeface="Verdana"/>
              </a:rPr>
              <a:t>comprehensive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80">
                <a:latin typeface="Verdana"/>
                <a:cs typeface="Verdana"/>
              </a:rPr>
              <a:t>risk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60">
                <a:latin typeface="Verdana"/>
                <a:cs typeface="Verdana"/>
              </a:rPr>
              <a:t>assessment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to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20">
                <a:latin typeface="Verdana"/>
                <a:cs typeface="Verdana"/>
              </a:rPr>
              <a:t>identify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20">
                <a:latin typeface="Verdana"/>
                <a:cs typeface="Verdana"/>
              </a:rPr>
              <a:t>potential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60">
                <a:latin typeface="Verdana"/>
                <a:cs typeface="Verdana"/>
              </a:rPr>
              <a:t>threats,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45">
                <a:latin typeface="Verdana"/>
                <a:cs typeface="Verdana"/>
              </a:rPr>
              <a:t>vulnerabilities,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the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20">
                <a:latin typeface="Verdana"/>
                <a:cs typeface="Verdana"/>
              </a:rPr>
              <a:t>potential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impact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on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the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system.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5"/>
              </a:spcBef>
              <a:buFont typeface="Verdana"/>
              <a:buAutoNum type="arabicPeriod"/>
            </a:pPr>
            <a:endParaRPr sz="1900">
              <a:latin typeface="Verdana"/>
              <a:cs typeface="Verdana"/>
            </a:endParaRPr>
          </a:p>
          <a:p>
            <a:pPr marL="301625" marR="41275" indent="-254000">
              <a:lnSpc>
                <a:spcPct val="115100"/>
              </a:lnSpc>
              <a:buAutoNum type="arabicPeriod"/>
              <a:tabLst>
                <a:tab pos="5574030" algn="l"/>
              </a:tabLst>
            </a:pPr>
            <a:r>
              <a:rPr dirty="0" sz="1900" spc="-95">
                <a:latin typeface="Verdana"/>
                <a:cs typeface="Verdana"/>
              </a:rPr>
              <a:t>**Firewalls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55">
                <a:latin typeface="Verdana"/>
                <a:cs typeface="Verdana"/>
              </a:rPr>
              <a:t>Intrusion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Detection/Prevention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75">
                <a:latin typeface="Verdana"/>
                <a:cs typeface="Verdana"/>
              </a:rPr>
              <a:t>Systems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204">
                <a:latin typeface="Verdana"/>
                <a:cs typeface="Verdana"/>
              </a:rPr>
              <a:t>(IDS/IPS)**: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70">
                <a:latin typeface="Verdana"/>
                <a:cs typeface="Verdana"/>
              </a:rPr>
              <a:t>Implement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20">
                <a:latin typeface="Verdana"/>
                <a:cs typeface="Verdana"/>
              </a:rPr>
              <a:t>robust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firewalls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130">
                <a:latin typeface="Verdana"/>
                <a:cs typeface="Verdana"/>
              </a:rPr>
              <a:t>IDS/IPS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to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monitor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control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45">
                <a:latin typeface="Verdana"/>
                <a:cs typeface="Verdana"/>
              </a:rPr>
              <a:t>incoming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outgoing </a:t>
            </a:r>
            <a:r>
              <a:rPr dirty="0" sz="1900" spc="-10">
                <a:latin typeface="Verdana"/>
                <a:cs typeface="Verdana"/>
              </a:rPr>
              <a:t>	</a:t>
            </a:r>
            <a:r>
              <a:rPr dirty="0" sz="1900" spc="-55">
                <a:latin typeface="Verdana"/>
                <a:cs typeface="Verdana"/>
              </a:rPr>
              <a:t>network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traffic,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detecting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45">
                <a:latin typeface="Verdana"/>
                <a:cs typeface="Verdana"/>
              </a:rPr>
              <a:t>preventing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malicious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activities.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5"/>
              </a:spcBef>
              <a:buFont typeface="Verdana"/>
              <a:buAutoNum type="arabicPeriod"/>
            </a:pPr>
            <a:endParaRPr sz="1900">
              <a:latin typeface="Verdana"/>
              <a:cs typeface="Verdana"/>
            </a:endParaRPr>
          </a:p>
          <a:p>
            <a:pPr marL="441959" marR="174625" indent="-260350">
              <a:lnSpc>
                <a:spcPct val="115100"/>
              </a:lnSpc>
              <a:buAutoNum type="arabicPeriod"/>
              <a:tabLst>
                <a:tab pos="6831330" algn="l"/>
              </a:tabLst>
            </a:pPr>
            <a:r>
              <a:rPr dirty="0" sz="1900" spc="-80">
                <a:latin typeface="Verdana"/>
                <a:cs typeface="Verdana"/>
              </a:rPr>
              <a:t>**Endpoint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130">
                <a:latin typeface="Verdana"/>
                <a:cs typeface="Verdana"/>
              </a:rPr>
              <a:t>Security**: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Utilize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endpoint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protection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20">
                <a:latin typeface="Verdana"/>
                <a:cs typeface="Verdana"/>
              </a:rPr>
              <a:t>platforms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to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40">
                <a:latin typeface="Verdana"/>
                <a:cs typeface="Verdana"/>
              </a:rPr>
              <a:t>secure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individual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devices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such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75">
                <a:latin typeface="Verdana"/>
                <a:cs typeface="Verdana"/>
              </a:rPr>
              <a:t>as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45">
                <a:latin typeface="Verdana"/>
                <a:cs typeface="Verdana"/>
              </a:rPr>
              <a:t>computers,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mobile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55">
                <a:latin typeface="Verdana"/>
                <a:cs typeface="Verdana"/>
              </a:rPr>
              <a:t>devices,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55">
                <a:latin typeface="Verdana"/>
                <a:cs typeface="Verdana"/>
              </a:rPr>
              <a:t>servers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from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malware, </a:t>
            </a:r>
            <a:r>
              <a:rPr dirty="0" sz="1900" spc="-10">
                <a:latin typeface="Verdana"/>
                <a:cs typeface="Verdana"/>
              </a:rPr>
              <a:t>	</a:t>
            </a:r>
            <a:r>
              <a:rPr dirty="0" sz="1900" spc="-40">
                <a:latin typeface="Verdana"/>
                <a:cs typeface="Verdana"/>
              </a:rPr>
              <a:t>unauthorized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55">
                <a:latin typeface="Verdana"/>
                <a:cs typeface="Verdana"/>
              </a:rPr>
              <a:t>access,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other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threats.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Font typeface="Verdana"/>
              <a:buAutoNum type="arabicPeriod"/>
            </a:pPr>
            <a:endParaRPr sz="1900">
              <a:latin typeface="Verdana"/>
              <a:cs typeface="Verdana"/>
            </a:endParaRPr>
          </a:p>
          <a:p>
            <a:pPr marL="300990" marR="26670" indent="-266700">
              <a:lnSpc>
                <a:spcPct val="115100"/>
              </a:lnSpc>
              <a:buAutoNum type="arabicPeriod"/>
              <a:tabLst>
                <a:tab pos="7142480" algn="l"/>
              </a:tabLst>
            </a:pPr>
            <a:r>
              <a:rPr dirty="0" sz="1900" spc="-150">
                <a:latin typeface="Verdana"/>
                <a:cs typeface="Verdana"/>
              </a:rPr>
              <a:t>**Data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95">
                <a:latin typeface="Verdana"/>
                <a:cs typeface="Verdana"/>
              </a:rPr>
              <a:t>Encryption**: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70">
                <a:latin typeface="Verdana"/>
                <a:cs typeface="Verdana"/>
              </a:rPr>
              <a:t>Implement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20">
                <a:latin typeface="Verdana"/>
                <a:cs typeface="Verdana"/>
              </a:rPr>
              <a:t>encryption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techniques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to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protect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45">
                <a:latin typeface="Verdana"/>
                <a:cs typeface="Verdana"/>
              </a:rPr>
              <a:t>sensitive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40">
                <a:latin typeface="Verdana"/>
                <a:cs typeface="Verdana"/>
              </a:rPr>
              <a:t>data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both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in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transit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40">
                <a:latin typeface="Verdana"/>
                <a:cs typeface="Verdana"/>
              </a:rPr>
              <a:t>at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70">
                <a:latin typeface="Verdana"/>
                <a:cs typeface="Verdana"/>
              </a:rPr>
              <a:t>rest,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60">
                <a:latin typeface="Verdana"/>
                <a:cs typeface="Verdana"/>
              </a:rPr>
              <a:t>ensuring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that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55">
                <a:latin typeface="Verdana"/>
                <a:cs typeface="Verdana"/>
              </a:rPr>
              <a:t>even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if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intercepted,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40">
                <a:latin typeface="Verdana"/>
                <a:cs typeface="Verdana"/>
              </a:rPr>
              <a:t>data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remains </a:t>
            </a:r>
            <a:r>
              <a:rPr dirty="0" sz="1900" spc="-10">
                <a:latin typeface="Verdana"/>
                <a:cs typeface="Verdana"/>
              </a:rPr>
              <a:t>	</a:t>
            </a:r>
            <a:r>
              <a:rPr dirty="0" sz="1900" spc="-40">
                <a:latin typeface="Verdana"/>
                <a:cs typeface="Verdana"/>
              </a:rPr>
              <a:t>unreadable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to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40">
                <a:latin typeface="Verdana"/>
                <a:cs typeface="Verdana"/>
              </a:rPr>
              <a:t>unauthorized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users.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5"/>
              </a:spcBef>
              <a:buFont typeface="Verdana"/>
              <a:buAutoNum type="arabicPeriod"/>
            </a:pPr>
            <a:endParaRPr sz="1900">
              <a:latin typeface="Verdana"/>
              <a:cs typeface="Verdana"/>
            </a:endParaRPr>
          </a:p>
          <a:p>
            <a:pPr marL="275590" marR="5080" indent="-263525">
              <a:lnSpc>
                <a:spcPct val="115100"/>
              </a:lnSpc>
              <a:buAutoNum type="arabicPeriod"/>
              <a:tabLst>
                <a:tab pos="3856354" algn="l"/>
              </a:tabLst>
            </a:pPr>
            <a:r>
              <a:rPr dirty="0" sz="1900" spc="-100">
                <a:latin typeface="Verdana"/>
                <a:cs typeface="Verdana"/>
              </a:rPr>
              <a:t>**Access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110">
                <a:latin typeface="Verdana"/>
                <a:cs typeface="Verdana"/>
              </a:rPr>
              <a:t>Control**: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Enforce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strict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access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control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85">
                <a:latin typeface="Verdana"/>
                <a:cs typeface="Verdana"/>
              </a:rPr>
              <a:t>measures,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including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45">
                <a:latin typeface="Verdana"/>
                <a:cs typeface="Verdana"/>
              </a:rPr>
              <a:t>strong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authentication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methods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such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75">
                <a:latin typeface="Verdana"/>
                <a:cs typeface="Verdana"/>
              </a:rPr>
              <a:t>as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55">
                <a:latin typeface="Verdana"/>
                <a:cs typeface="Verdana"/>
              </a:rPr>
              <a:t>multi-</a:t>
            </a:r>
            <a:r>
              <a:rPr dirty="0" sz="1900">
                <a:latin typeface="Verdana"/>
                <a:cs typeface="Verdana"/>
              </a:rPr>
              <a:t>factor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authentication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114">
                <a:latin typeface="Verdana"/>
                <a:cs typeface="Verdana"/>
              </a:rPr>
              <a:t>(MFA),</a:t>
            </a:r>
            <a:r>
              <a:rPr dirty="0" sz="1900" spc="-140">
                <a:latin typeface="Verdana"/>
                <a:cs typeface="Verdana"/>
              </a:rPr>
              <a:t> </a:t>
            </a:r>
            <a:r>
              <a:rPr dirty="0" sz="1900" spc="-45">
                <a:latin typeface="Verdana"/>
                <a:cs typeface="Verdana"/>
              </a:rPr>
              <a:t>role-</a:t>
            </a:r>
            <a:r>
              <a:rPr dirty="0" sz="1900" spc="-20">
                <a:latin typeface="Verdana"/>
                <a:cs typeface="Verdana"/>
              </a:rPr>
              <a:t>based </a:t>
            </a:r>
            <a:r>
              <a:rPr dirty="0" sz="1900" spc="-20">
                <a:latin typeface="Verdana"/>
                <a:cs typeface="Verdana"/>
              </a:rPr>
              <a:t>	</a:t>
            </a:r>
            <a:r>
              <a:rPr dirty="0" sz="1900" spc="-30">
                <a:latin typeface="Verdana"/>
                <a:cs typeface="Verdana"/>
              </a:rPr>
              <a:t>access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control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125">
                <a:latin typeface="Verdana"/>
                <a:cs typeface="Verdana"/>
              </a:rPr>
              <a:t>(RBAC),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least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45">
                <a:latin typeface="Verdana"/>
                <a:cs typeface="Verdana"/>
              </a:rPr>
              <a:t>privilege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principle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to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limit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access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to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only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40">
                <a:latin typeface="Verdana"/>
                <a:cs typeface="Verdana"/>
              </a:rPr>
              <a:t>authorized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users.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5"/>
              </a:spcBef>
              <a:buFont typeface="Verdana"/>
              <a:buAutoNum type="arabicPeriod"/>
            </a:pPr>
            <a:endParaRPr sz="1900">
              <a:latin typeface="Verdana"/>
              <a:cs typeface="Verdana"/>
            </a:endParaRPr>
          </a:p>
          <a:p>
            <a:pPr marL="501015" marR="217804" indent="-275590">
              <a:lnSpc>
                <a:spcPct val="115100"/>
              </a:lnSpc>
              <a:buAutoNum type="arabicPeriod"/>
              <a:tabLst>
                <a:tab pos="5393055" algn="l"/>
              </a:tabLst>
            </a:pPr>
            <a:r>
              <a:rPr dirty="0" sz="1900" spc="-105">
                <a:latin typeface="Verdana"/>
                <a:cs typeface="Verdana"/>
              </a:rPr>
              <a:t>**Security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60">
                <a:latin typeface="Verdana"/>
                <a:cs typeface="Verdana"/>
              </a:rPr>
              <a:t>Awareness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140">
                <a:latin typeface="Verdana"/>
                <a:cs typeface="Verdana"/>
              </a:rPr>
              <a:t>Training**: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Educate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45">
                <a:latin typeface="Verdana"/>
                <a:cs typeface="Verdana"/>
              </a:rPr>
              <a:t>employees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55">
                <a:latin typeface="Verdana"/>
                <a:cs typeface="Verdana"/>
              </a:rPr>
              <a:t>users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about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cybersecurity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best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practices,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including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how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to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50">
                <a:latin typeface="Verdana"/>
                <a:cs typeface="Verdana"/>
              </a:rPr>
              <a:t>recognize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respond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to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phishing </a:t>
            </a:r>
            <a:r>
              <a:rPr dirty="0" sz="1900" spc="-10">
                <a:latin typeface="Verdana"/>
                <a:cs typeface="Verdana"/>
              </a:rPr>
              <a:t>	</a:t>
            </a:r>
            <a:r>
              <a:rPr dirty="0" sz="1900" spc="-70">
                <a:latin typeface="Verdana"/>
                <a:cs typeface="Verdana"/>
              </a:rPr>
              <a:t>attacks,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social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65">
                <a:latin typeface="Verdana"/>
                <a:cs typeface="Verdana"/>
              </a:rPr>
              <a:t>engineering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55">
                <a:latin typeface="Verdana"/>
                <a:cs typeface="Verdana"/>
              </a:rPr>
              <a:t>attempts,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other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common</a:t>
            </a:r>
            <a:r>
              <a:rPr dirty="0" sz="1900" spc="-16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threats.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Font typeface="Verdana"/>
              <a:buAutoNum type="arabicPeriod"/>
            </a:pPr>
            <a:endParaRPr sz="1900">
              <a:latin typeface="Verdana"/>
              <a:cs typeface="Verdana"/>
            </a:endParaRPr>
          </a:p>
          <a:p>
            <a:pPr marL="834390" marR="588010" indent="-254000">
              <a:lnSpc>
                <a:spcPct val="115100"/>
              </a:lnSpc>
              <a:buAutoNum type="arabicPeriod"/>
              <a:tabLst>
                <a:tab pos="2627630" algn="l"/>
              </a:tabLst>
            </a:pPr>
            <a:r>
              <a:rPr dirty="0" sz="1900" spc="-100">
                <a:latin typeface="Verdana"/>
                <a:cs typeface="Verdana"/>
              </a:rPr>
              <a:t>**Incident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45">
                <a:latin typeface="Verdana"/>
                <a:cs typeface="Verdana"/>
              </a:rPr>
              <a:t>Response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155">
                <a:latin typeface="Verdana"/>
                <a:cs typeface="Verdana"/>
              </a:rPr>
              <a:t>Plan**: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Develop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50">
                <a:latin typeface="Verdana"/>
                <a:cs typeface="Verdana"/>
              </a:rPr>
              <a:t>regularly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update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60">
                <a:latin typeface="Verdana"/>
                <a:cs typeface="Verdana"/>
              </a:rPr>
              <a:t>an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incident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40">
                <a:latin typeface="Verdana"/>
                <a:cs typeface="Verdana"/>
              </a:rPr>
              <a:t>response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20">
                <a:latin typeface="Verdana"/>
                <a:cs typeface="Verdana"/>
              </a:rPr>
              <a:t>plan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outlining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procedurescomprehensive</a:t>
            </a:r>
            <a:r>
              <a:rPr dirty="0" sz="1900" spc="-15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cybersecurity</a:t>
            </a:r>
            <a:r>
              <a:rPr dirty="0" sz="1900" spc="-14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strategy, </a:t>
            </a:r>
            <a:r>
              <a:rPr dirty="0" sz="1900" spc="-10">
                <a:latin typeface="Verdana"/>
                <a:cs typeface="Verdana"/>
              </a:rPr>
              <a:t>	</a:t>
            </a:r>
            <a:r>
              <a:rPr dirty="0" sz="1900" spc="-50">
                <a:latin typeface="Verdana"/>
                <a:cs typeface="Verdana"/>
              </a:rPr>
              <a:t>organizations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can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significantly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40">
                <a:latin typeface="Verdana"/>
                <a:cs typeface="Verdana"/>
              </a:rPr>
              <a:t>enhance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their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ability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to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detect,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55">
                <a:latin typeface="Verdana"/>
                <a:cs typeface="Verdana"/>
              </a:rPr>
              <a:t>prevent,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and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respond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to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20">
                <a:latin typeface="Verdana"/>
                <a:cs typeface="Verdana"/>
              </a:rPr>
              <a:t>cyber</a:t>
            </a:r>
            <a:r>
              <a:rPr dirty="0" sz="1900" spc="-155">
                <a:latin typeface="Verdana"/>
                <a:cs typeface="Verdana"/>
              </a:rPr>
              <a:t> </a:t>
            </a:r>
            <a:r>
              <a:rPr dirty="0" sz="1900" spc="-40">
                <a:latin typeface="Verdana"/>
                <a:cs typeface="Verdana"/>
              </a:rPr>
              <a:t>threats</a:t>
            </a:r>
            <a:r>
              <a:rPr dirty="0" sz="1900" spc="-16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effectively.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045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90"/>
              <a:t>Proposed</a:t>
            </a:r>
            <a:r>
              <a:rPr dirty="0" spc="-470"/>
              <a:t> </a:t>
            </a:r>
            <a:r>
              <a:rPr dirty="0" spc="-245"/>
              <a:t>system/</a:t>
            </a:r>
            <a:r>
              <a:rPr dirty="0" spc="-465"/>
              <a:t> </a:t>
            </a:r>
            <a:r>
              <a:rPr dirty="0" spc="-200"/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697460" cy="10287000"/>
            <a:chOff x="0" y="0"/>
            <a:chExt cx="1269746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561103" y="3723995"/>
              <a:ext cx="7136765" cy="6563359"/>
            </a:xfrm>
            <a:custGeom>
              <a:avLst/>
              <a:gdLst/>
              <a:ahLst/>
              <a:cxnLst/>
              <a:rect l="l" t="t" r="r" b="b"/>
              <a:pathLst>
                <a:path w="7136765" h="6563359">
                  <a:moveTo>
                    <a:pt x="0" y="0"/>
                  </a:moveTo>
                  <a:lnTo>
                    <a:pt x="7136164" y="0"/>
                  </a:lnTo>
                  <a:lnTo>
                    <a:pt x="7136164" y="6563004"/>
                  </a:lnTo>
                  <a:lnTo>
                    <a:pt x="0" y="65630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564887" cy="41622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23835" cy="2587376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44609" y="1859857"/>
            <a:ext cx="18228310" cy="802640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dirty="0" sz="2300" spc="-130">
                <a:latin typeface="Arial Black"/>
                <a:cs typeface="Arial Black"/>
              </a:rPr>
              <a:t>Developing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254">
                <a:latin typeface="Arial Black"/>
                <a:cs typeface="Arial Black"/>
              </a:rPr>
              <a:t>a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95">
                <a:latin typeface="Arial Black"/>
                <a:cs typeface="Arial Black"/>
              </a:rPr>
              <a:t>secure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85">
                <a:latin typeface="Arial Black"/>
                <a:cs typeface="Arial Black"/>
              </a:rPr>
              <a:t>system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requires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254">
                <a:latin typeface="Arial Black"/>
                <a:cs typeface="Arial Black"/>
              </a:rPr>
              <a:t>a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comprehensive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approach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00">
                <a:latin typeface="Arial Black"/>
                <a:cs typeface="Arial Black"/>
              </a:rPr>
              <a:t>to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0">
                <a:latin typeface="Arial Black"/>
                <a:cs typeface="Arial Black"/>
              </a:rPr>
              <a:t>cybersecurity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20">
                <a:latin typeface="Arial Black"/>
                <a:cs typeface="Arial Black"/>
              </a:rPr>
              <a:t>throughout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the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entire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development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0">
                <a:latin typeface="Arial Black"/>
                <a:cs typeface="Arial Black"/>
              </a:rPr>
              <a:t>lifecycle.</a:t>
            </a:r>
            <a:endParaRPr sz="23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dirty="0" sz="2300" spc="-160">
                <a:latin typeface="Arial Black"/>
                <a:cs typeface="Arial Black"/>
              </a:rPr>
              <a:t>Here's</a:t>
            </a:r>
            <a:r>
              <a:rPr dirty="0" sz="2300" spc="-195">
                <a:latin typeface="Arial Black"/>
                <a:cs typeface="Arial Black"/>
              </a:rPr>
              <a:t> </a:t>
            </a:r>
            <a:r>
              <a:rPr dirty="0" sz="2300" spc="-254">
                <a:latin typeface="Arial Black"/>
                <a:cs typeface="Arial Black"/>
              </a:rPr>
              <a:t>a</a:t>
            </a:r>
            <a:r>
              <a:rPr dirty="0" sz="2300" spc="-190">
                <a:latin typeface="Arial Black"/>
                <a:cs typeface="Arial Black"/>
              </a:rPr>
              <a:t> </a:t>
            </a:r>
            <a:r>
              <a:rPr dirty="0" sz="2300" spc="-95">
                <a:latin typeface="Arial Black"/>
                <a:cs typeface="Arial Black"/>
              </a:rPr>
              <a:t>high-</a:t>
            </a:r>
            <a:r>
              <a:rPr dirty="0" sz="2300" spc="-125">
                <a:latin typeface="Arial Black"/>
                <a:cs typeface="Arial Black"/>
              </a:rPr>
              <a:t>level</a:t>
            </a:r>
            <a:r>
              <a:rPr dirty="0" sz="2300" spc="-190">
                <a:latin typeface="Arial Black"/>
                <a:cs typeface="Arial Black"/>
              </a:rPr>
              <a:t> </a:t>
            </a:r>
            <a:r>
              <a:rPr dirty="0" sz="2300" spc="-35">
                <a:latin typeface="Arial Black"/>
                <a:cs typeface="Arial Black"/>
              </a:rPr>
              <a:t>overview:</a:t>
            </a:r>
            <a:endParaRPr sz="2300">
              <a:latin typeface="Arial Black"/>
              <a:cs typeface="Arial Black"/>
            </a:endParaRPr>
          </a:p>
          <a:p>
            <a:pPr marL="727075" marR="418465" indent="-304800">
              <a:lnSpc>
                <a:spcPct val="114100"/>
              </a:lnSpc>
              <a:spcBef>
                <a:spcPts val="3150"/>
              </a:spcBef>
              <a:buAutoNum type="arabicPeriod"/>
              <a:tabLst>
                <a:tab pos="6576059" algn="l"/>
              </a:tabLst>
            </a:pPr>
            <a:r>
              <a:rPr dirty="0" sz="2300" spc="-170">
                <a:latin typeface="Arial Black"/>
                <a:cs typeface="Arial Black"/>
              </a:rPr>
              <a:t>**Requirements</a:t>
            </a:r>
            <a:r>
              <a:rPr dirty="0" sz="2300" spc="-150">
                <a:latin typeface="Arial Black"/>
                <a:cs typeface="Arial Black"/>
              </a:rPr>
              <a:t> </a:t>
            </a:r>
            <a:r>
              <a:rPr dirty="0" sz="2300" spc="-170">
                <a:latin typeface="Arial Black"/>
                <a:cs typeface="Arial Black"/>
              </a:rPr>
              <a:t>Gathering**:</a:t>
            </a:r>
            <a:r>
              <a:rPr dirty="0" sz="2300" spc="-150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Clearly</a:t>
            </a:r>
            <a:r>
              <a:rPr dirty="0" sz="2300" spc="-145">
                <a:latin typeface="Arial Black"/>
                <a:cs typeface="Arial Black"/>
              </a:rPr>
              <a:t> </a:t>
            </a:r>
            <a:r>
              <a:rPr dirty="0" sz="2300" spc="-120">
                <a:latin typeface="Arial Black"/>
                <a:cs typeface="Arial Black"/>
              </a:rPr>
              <a:t>define</a:t>
            </a:r>
            <a:r>
              <a:rPr dirty="0" sz="2300" spc="-150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security</a:t>
            </a:r>
            <a:r>
              <a:rPr dirty="0" sz="2300" spc="-145">
                <a:latin typeface="Arial Black"/>
                <a:cs typeface="Arial Black"/>
              </a:rPr>
              <a:t> requirements</a:t>
            </a:r>
            <a:r>
              <a:rPr dirty="0" sz="2300" spc="-150">
                <a:latin typeface="Arial Black"/>
                <a:cs typeface="Arial Black"/>
              </a:rPr>
              <a:t> </a:t>
            </a:r>
            <a:r>
              <a:rPr dirty="0" sz="2300" spc="-165">
                <a:latin typeface="Arial Black"/>
                <a:cs typeface="Arial Black"/>
              </a:rPr>
              <a:t>alongside</a:t>
            </a:r>
            <a:r>
              <a:rPr dirty="0" sz="2300" spc="-150">
                <a:latin typeface="Arial Black"/>
                <a:cs typeface="Arial Black"/>
              </a:rPr>
              <a:t> </a:t>
            </a:r>
            <a:r>
              <a:rPr dirty="0" sz="2300" spc="-125">
                <a:latin typeface="Arial Black"/>
                <a:cs typeface="Arial Black"/>
              </a:rPr>
              <a:t>functional</a:t>
            </a:r>
            <a:r>
              <a:rPr dirty="0" sz="2300" spc="-145">
                <a:latin typeface="Arial Black"/>
                <a:cs typeface="Arial Black"/>
              </a:rPr>
              <a:t> requirements.</a:t>
            </a:r>
            <a:r>
              <a:rPr dirty="0" sz="2300" spc="-150">
                <a:latin typeface="Arial Black"/>
                <a:cs typeface="Arial Black"/>
              </a:rPr>
              <a:t> </a:t>
            </a:r>
            <a:r>
              <a:rPr dirty="0" sz="2300" spc="-110">
                <a:latin typeface="Arial Black"/>
                <a:cs typeface="Arial Black"/>
              </a:rPr>
              <a:t>Identify</a:t>
            </a:r>
            <a:r>
              <a:rPr dirty="0" sz="2300" spc="-145">
                <a:latin typeface="Arial Black"/>
                <a:cs typeface="Arial Black"/>
              </a:rPr>
              <a:t> </a:t>
            </a:r>
            <a:r>
              <a:rPr dirty="0" sz="2300" spc="-10">
                <a:latin typeface="Arial Black"/>
                <a:cs typeface="Arial Black"/>
              </a:rPr>
              <a:t>potential </a:t>
            </a:r>
            <a:r>
              <a:rPr dirty="0" sz="2300" spc="-10">
                <a:latin typeface="Arial Black"/>
                <a:cs typeface="Arial Black"/>
              </a:rPr>
              <a:t>	</a:t>
            </a:r>
            <a:r>
              <a:rPr dirty="0" sz="2300" spc="-155">
                <a:latin typeface="Arial Black"/>
                <a:cs typeface="Arial Black"/>
              </a:rPr>
              <a:t>security</a:t>
            </a:r>
            <a:r>
              <a:rPr dirty="0" sz="2300" spc="-18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threats</a:t>
            </a:r>
            <a:r>
              <a:rPr dirty="0" sz="2300" spc="-185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85">
                <a:latin typeface="Arial Black"/>
                <a:cs typeface="Arial Black"/>
              </a:rPr>
              <a:t> </a:t>
            </a:r>
            <a:r>
              <a:rPr dirty="0" sz="2300" spc="-55">
                <a:latin typeface="Arial Black"/>
                <a:cs typeface="Arial Black"/>
              </a:rPr>
              <a:t>vulnerabilities.</a:t>
            </a:r>
            <a:endParaRPr sz="2300">
              <a:latin typeface="Arial Black"/>
              <a:cs typeface="Arial Black"/>
            </a:endParaRPr>
          </a:p>
          <a:p>
            <a:pPr marL="438784" marR="121285" indent="-310515">
              <a:lnSpc>
                <a:spcPct val="114100"/>
              </a:lnSpc>
              <a:spcBef>
                <a:spcPts val="3150"/>
              </a:spcBef>
              <a:buAutoNum type="arabicPeriod"/>
              <a:tabLst>
                <a:tab pos="6433185" algn="l"/>
              </a:tabLst>
            </a:pPr>
            <a:r>
              <a:rPr dirty="0" sz="2300" spc="-180">
                <a:latin typeface="Arial Black"/>
                <a:cs typeface="Arial Black"/>
              </a:rPr>
              <a:t>**Design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200">
                <a:latin typeface="Arial Black"/>
                <a:cs typeface="Arial Black"/>
              </a:rPr>
              <a:t>Phase**: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65">
                <a:latin typeface="Arial Black"/>
                <a:cs typeface="Arial Black"/>
              </a:rPr>
              <a:t>Integrate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security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40">
                <a:latin typeface="Arial Black"/>
                <a:cs typeface="Arial Black"/>
              </a:rPr>
              <a:t>principles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05">
                <a:latin typeface="Arial Black"/>
                <a:cs typeface="Arial Black"/>
              </a:rPr>
              <a:t>into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the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85">
                <a:latin typeface="Arial Black"/>
                <a:cs typeface="Arial Black"/>
              </a:rPr>
              <a:t>system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architecture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70">
                <a:latin typeface="Arial Black"/>
                <a:cs typeface="Arial Black"/>
              </a:rPr>
              <a:t>design.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Employ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95">
                <a:latin typeface="Arial Black"/>
                <a:cs typeface="Arial Black"/>
              </a:rPr>
              <a:t>secure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60">
                <a:latin typeface="Arial Black"/>
                <a:cs typeface="Arial Black"/>
              </a:rPr>
              <a:t>coding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80">
                <a:latin typeface="Arial Black"/>
                <a:cs typeface="Arial Black"/>
              </a:rPr>
              <a:t>practices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25">
                <a:latin typeface="Arial Black"/>
                <a:cs typeface="Arial Black"/>
              </a:rPr>
              <a:t>and </a:t>
            </a:r>
            <a:r>
              <a:rPr dirty="0" sz="2300" spc="-25">
                <a:latin typeface="Arial Black"/>
                <a:cs typeface="Arial Black"/>
              </a:rPr>
              <a:t>	</a:t>
            </a:r>
            <a:r>
              <a:rPr dirty="0" sz="2300" spc="-200">
                <a:latin typeface="Arial Black"/>
                <a:cs typeface="Arial Black"/>
              </a:rPr>
              <a:t>use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95">
                <a:latin typeface="Arial Black"/>
                <a:cs typeface="Arial Black"/>
              </a:rPr>
              <a:t>secure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communication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20">
                <a:latin typeface="Arial Black"/>
                <a:cs typeface="Arial Black"/>
              </a:rPr>
              <a:t>protocols.</a:t>
            </a:r>
            <a:endParaRPr sz="2300">
              <a:latin typeface="Arial Black"/>
              <a:cs typeface="Arial Black"/>
            </a:endParaRPr>
          </a:p>
          <a:p>
            <a:pPr marL="815340" marR="487045" indent="-320675">
              <a:lnSpc>
                <a:spcPct val="114100"/>
              </a:lnSpc>
              <a:spcBef>
                <a:spcPts val="3150"/>
              </a:spcBef>
              <a:buAutoNum type="arabicPeriod"/>
              <a:tabLst>
                <a:tab pos="6691630" algn="l"/>
              </a:tabLst>
            </a:pPr>
            <a:r>
              <a:rPr dirty="0" sz="2300" spc="-155">
                <a:latin typeface="Arial Black"/>
                <a:cs typeface="Arial Black"/>
              </a:rPr>
              <a:t>**Implementation**:</a:t>
            </a:r>
            <a:r>
              <a:rPr dirty="0" sz="2300" spc="-165">
                <a:latin typeface="Arial Black"/>
                <a:cs typeface="Arial Black"/>
              </a:rPr>
              <a:t> Follow </a:t>
            </a:r>
            <a:r>
              <a:rPr dirty="0" sz="2300" spc="-195">
                <a:latin typeface="Arial Black"/>
                <a:cs typeface="Arial Black"/>
              </a:rPr>
              <a:t>secure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60">
                <a:latin typeface="Arial Black"/>
                <a:cs typeface="Arial Black"/>
              </a:rPr>
              <a:t>coding </a:t>
            </a:r>
            <a:r>
              <a:rPr dirty="0" sz="2300" spc="-165">
                <a:latin typeface="Arial Black"/>
                <a:cs typeface="Arial Black"/>
              </a:rPr>
              <a:t>standards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guidelines.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Utilize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security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40">
                <a:latin typeface="Arial Black"/>
                <a:cs typeface="Arial Black"/>
              </a:rPr>
              <a:t>libraries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85">
                <a:latin typeface="Arial Black"/>
                <a:cs typeface="Arial Black"/>
              </a:rPr>
              <a:t>frameworks.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0">
                <a:latin typeface="Arial Black"/>
                <a:cs typeface="Arial Black"/>
              </a:rPr>
              <a:t>Conduct </a:t>
            </a:r>
            <a:r>
              <a:rPr dirty="0" sz="2300" spc="-10">
                <a:latin typeface="Arial Black"/>
                <a:cs typeface="Arial Black"/>
              </a:rPr>
              <a:t>	</a:t>
            </a:r>
            <a:r>
              <a:rPr dirty="0" sz="2300" spc="-155">
                <a:latin typeface="Arial Black"/>
                <a:cs typeface="Arial Black"/>
              </a:rPr>
              <a:t>security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70">
                <a:latin typeface="Arial Black"/>
                <a:cs typeface="Arial Black"/>
              </a:rPr>
              <a:t>code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95">
                <a:latin typeface="Arial Black"/>
                <a:cs typeface="Arial Black"/>
              </a:rPr>
              <a:t>reviews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0">
                <a:latin typeface="Arial Black"/>
                <a:cs typeface="Arial Black"/>
              </a:rPr>
              <a:t>testing.</a:t>
            </a:r>
            <a:endParaRPr sz="2300">
              <a:latin typeface="Arial Black"/>
              <a:cs typeface="Arial Black"/>
            </a:endParaRPr>
          </a:p>
          <a:p>
            <a:pPr marL="786130" marR="449580" indent="-329565">
              <a:lnSpc>
                <a:spcPct val="114100"/>
              </a:lnSpc>
              <a:spcBef>
                <a:spcPts val="3150"/>
              </a:spcBef>
              <a:buAutoNum type="arabicPeriod"/>
              <a:tabLst>
                <a:tab pos="5701030" algn="l"/>
              </a:tabLst>
            </a:pPr>
            <a:r>
              <a:rPr dirty="0" sz="2300" spc="-200">
                <a:latin typeface="Arial Black"/>
                <a:cs typeface="Arial Black"/>
              </a:rPr>
              <a:t>**Testing**: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20">
                <a:latin typeface="Arial Black"/>
                <a:cs typeface="Arial Black"/>
              </a:rPr>
              <a:t>Perform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25">
                <a:latin typeface="Arial Black"/>
                <a:cs typeface="Arial Black"/>
              </a:rPr>
              <a:t>thorough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security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60">
                <a:latin typeface="Arial Black"/>
                <a:cs typeface="Arial Black"/>
              </a:rPr>
              <a:t>testing,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including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penetration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60">
                <a:latin typeface="Arial Black"/>
                <a:cs typeface="Arial Black"/>
              </a:rPr>
              <a:t>testing,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10">
                <a:latin typeface="Arial Black"/>
                <a:cs typeface="Arial Black"/>
              </a:rPr>
              <a:t>vulnerability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85">
                <a:latin typeface="Arial Black"/>
                <a:cs typeface="Arial Black"/>
              </a:rPr>
              <a:t>scanning,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70">
                <a:latin typeface="Arial Black"/>
                <a:cs typeface="Arial Black"/>
              </a:rPr>
              <a:t>code </a:t>
            </a:r>
            <a:r>
              <a:rPr dirty="0" sz="2300" spc="-35">
                <a:latin typeface="Arial Black"/>
                <a:cs typeface="Arial Black"/>
              </a:rPr>
              <a:t>analysis. </a:t>
            </a:r>
            <a:r>
              <a:rPr dirty="0" sz="2300" spc="-35">
                <a:latin typeface="Arial Black"/>
                <a:cs typeface="Arial Black"/>
              </a:rPr>
              <a:t>	</a:t>
            </a:r>
            <a:r>
              <a:rPr dirty="0" sz="2300" spc="-170">
                <a:latin typeface="Arial Black"/>
                <a:cs typeface="Arial Black"/>
              </a:rPr>
              <a:t>Address </a:t>
            </a:r>
            <a:r>
              <a:rPr dirty="0" sz="2300" spc="-150">
                <a:latin typeface="Arial Black"/>
                <a:cs typeface="Arial Black"/>
              </a:rPr>
              <a:t>any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10">
                <a:latin typeface="Arial Black"/>
                <a:cs typeface="Arial Black"/>
              </a:rPr>
              <a:t>identified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vulnerabilities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0">
                <a:latin typeface="Arial Black"/>
                <a:cs typeface="Arial Black"/>
              </a:rPr>
              <a:t>promptly.</a:t>
            </a:r>
            <a:endParaRPr sz="2300">
              <a:latin typeface="Arial Black"/>
              <a:cs typeface="Arial Black"/>
            </a:endParaRPr>
          </a:p>
          <a:p>
            <a:pPr marL="335915" marR="5080" indent="-323850">
              <a:lnSpc>
                <a:spcPct val="114100"/>
              </a:lnSpc>
              <a:spcBef>
                <a:spcPts val="3155"/>
              </a:spcBef>
              <a:buAutoNum type="arabicPeriod"/>
              <a:tabLst>
                <a:tab pos="5291455" algn="l"/>
              </a:tabLst>
            </a:pPr>
            <a:r>
              <a:rPr dirty="0" sz="2300" spc="-145">
                <a:latin typeface="Arial Black"/>
                <a:cs typeface="Arial Black"/>
              </a:rPr>
              <a:t>**Deployment**: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0">
                <a:latin typeface="Arial Black"/>
                <a:cs typeface="Arial Black"/>
              </a:rPr>
              <a:t>Implement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05">
                <a:latin typeface="Arial Black"/>
                <a:cs typeface="Arial Black"/>
              </a:rPr>
              <a:t>proper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254">
                <a:latin typeface="Arial Black"/>
                <a:cs typeface="Arial Black"/>
              </a:rPr>
              <a:t>access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0">
                <a:latin typeface="Arial Black"/>
                <a:cs typeface="Arial Black"/>
              </a:rPr>
              <a:t>controls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configurations.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75">
                <a:latin typeface="Arial Black"/>
                <a:cs typeface="Arial Black"/>
              </a:rPr>
              <a:t>Ensure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95">
                <a:latin typeface="Arial Black"/>
                <a:cs typeface="Arial Black"/>
              </a:rPr>
              <a:t>secure</a:t>
            </a:r>
            <a:r>
              <a:rPr dirty="0" sz="2300" spc="-170">
                <a:latin typeface="Arial Black"/>
                <a:cs typeface="Arial Black"/>
              </a:rPr>
              <a:t> data </a:t>
            </a:r>
            <a:r>
              <a:rPr dirty="0" sz="2300" spc="-185">
                <a:latin typeface="Arial Black"/>
                <a:cs typeface="Arial Black"/>
              </a:rPr>
              <a:t>storage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65">
                <a:latin typeface="Arial Black"/>
                <a:cs typeface="Arial Black"/>
              </a:rPr>
              <a:t>transmission.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0">
                <a:latin typeface="Arial Black"/>
                <a:cs typeface="Arial Black"/>
              </a:rPr>
              <a:t>Employ </a:t>
            </a:r>
            <a:r>
              <a:rPr dirty="0" sz="2300" spc="-10">
                <a:latin typeface="Arial Black"/>
                <a:cs typeface="Arial Black"/>
              </a:rPr>
              <a:t>	</a:t>
            </a:r>
            <a:r>
              <a:rPr dirty="0" sz="2300" spc="-155">
                <a:latin typeface="Arial Black"/>
                <a:cs typeface="Arial Black"/>
              </a:rPr>
              <a:t>strong </a:t>
            </a:r>
            <a:r>
              <a:rPr dirty="0" sz="2300" spc="-145">
                <a:latin typeface="Arial Black"/>
                <a:cs typeface="Arial Black"/>
              </a:rPr>
              <a:t>authentication</a:t>
            </a:r>
            <a:r>
              <a:rPr dirty="0" sz="2300" spc="-155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50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authorization</a:t>
            </a:r>
            <a:r>
              <a:rPr dirty="0" sz="2300" spc="-155">
                <a:latin typeface="Arial Black"/>
                <a:cs typeface="Arial Black"/>
              </a:rPr>
              <a:t> </a:t>
            </a:r>
            <a:r>
              <a:rPr dirty="0" sz="2300" spc="-75">
                <a:latin typeface="Arial Black"/>
                <a:cs typeface="Arial Black"/>
              </a:rPr>
              <a:t>mechanisms.</a:t>
            </a:r>
            <a:endParaRPr sz="2300">
              <a:latin typeface="Arial Black"/>
              <a:cs typeface="Arial Black"/>
            </a:endParaRPr>
          </a:p>
          <a:p>
            <a:pPr marL="350520" marR="239395" indent="-103505">
              <a:lnSpc>
                <a:spcPct val="114100"/>
              </a:lnSpc>
              <a:spcBef>
                <a:spcPts val="3150"/>
              </a:spcBef>
              <a:buAutoNum type="arabicPeriod"/>
              <a:tabLst>
                <a:tab pos="350520" algn="l"/>
                <a:tab pos="584200" algn="l"/>
              </a:tabLst>
            </a:pPr>
            <a:r>
              <a:rPr dirty="0" sz="2300" spc="-135">
                <a:latin typeface="Arial Black"/>
                <a:cs typeface="Arial Black"/>
              </a:rPr>
              <a:t>	</a:t>
            </a:r>
            <a:r>
              <a:rPr dirty="0" sz="2300" spc="-135">
                <a:latin typeface="Arial Black"/>
                <a:cs typeface="Arial Black"/>
              </a:rPr>
              <a:t>**Monitoring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70">
                <a:latin typeface="Arial Black"/>
                <a:cs typeface="Arial Black"/>
              </a:rPr>
              <a:t>Maintenance**: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25">
                <a:latin typeface="Arial Black"/>
                <a:cs typeface="Arial Black"/>
              </a:rPr>
              <a:t>Continuously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10">
                <a:latin typeface="Arial Black"/>
                <a:cs typeface="Arial Black"/>
              </a:rPr>
              <a:t>monitor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the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85">
                <a:latin typeface="Arial Black"/>
                <a:cs typeface="Arial Black"/>
              </a:rPr>
              <a:t>system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70">
                <a:latin typeface="Arial Black"/>
                <a:cs typeface="Arial Black"/>
              </a:rPr>
              <a:t>for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security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threats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70">
                <a:latin typeface="Arial Black"/>
                <a:cs typeface="Arial Black"/>
              </a:rPr>
              <a:t>anomalies.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20">
                <a:latin typeface="Arial Black"/>
                <a:cs typeface="Arial Black"/>
              </a:rPr>
              <a:t>Appdent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40">
                <a:latin typeface="Arial Black"/>
                <a:cs typeface="Arial Black"/>
              </a:rPr>
              <a:t>Response </a:t>
            </a:r>
            <a:r>
              <a:rPr dirty="0" sz="2300" spc="-114">
                <a:latin typeface="Arial Black"/>
                <a:cs typeface="Arial Black"/>
              </a:rPr>
              <a:t>Develop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implement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254">
                <a:latin typeface="Arial Black"/>
                <a:cs typeface="Arial Black"/>
              </a:rPr>
              <a:t>a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25">
                <a:latin typeface="Arial Black"/>
                <a:cs typeface="Arial Black"/>
              </a:rPr>
              <a:t>robust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incident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70">
                <a:latin typeface="Arial Black"/>
                <a:cs typeface="Arial Black"/>
              </a:rPr>
              <a:t>response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25">
                <a:latin typeface="Arial Black"/>
                <a:cs typeface="Arial Black"/>
              </a:rPr>
              <a:t>plan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00">
                <a:latin typeface="Arial Black"/>
                <a:cs typeface="Arial Black"/>
              </a:rPr>
              <a:t>to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handle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security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0">
                <a:latin typeface="Arial Black"/>
                <a:cs typeface="Arial Black"/>
              </a:rPr>
              <a:t>incidents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25">
                <a:latin typeface="Arial Black"/>
                <a:cs typeface="Arial Black"/>
              </a:rPr>
              <a:t>effectively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0">
                <a:latin typeface="Arial Black"/>
                <a:cs typeface="Arial Black"/>
              </a:rPr>
              <a:t>minimize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14">
                <a:latin typeface="Arial Black"/>
                <a:cs typeface="Arial Black"/>
              </a:rPr>
              <a:t>their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0">
                <a:latin typeface="Arial Black"/>
                <a:cs typeface="Arial Black"/>
              </a:rPr>
              <a:t>impact.</a:t>
            </a:r>
            <a:endParaRPr sz="23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8622" rIns="0" bIns="0" rtlCol="0" vert="horz">
            <a:spAutoFit/>
          </a:bodyPr>
          <a:lstStyle/>
          <a:p>
            <a:pPr marL="492125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System</a:t>
            </a:r>
            <a:r>
              <a:rPr dirty="0" spc="-505"/>
              <a:t> </a:t>
            </a:r>
            <a:r>
              <a:rPr dirty="0" spc="-265"/>
              <a:t>Development</a:t>
            </a:r>
            <a:r>
              <a:rPr dirty="0" spc="-500"/>
              <a:t> </a:t>
            </a:r>
            <a:r>
              <a:rPr dirty="0" spc="-315"/>
              <a:t>Approach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793576" y="6931462"/>
            <a:ext cx="4494530" cy="3355975"/>
            <a:chOff x="13793576" y="6931462"/>
            <a:chExt cx="4494530" cy="3355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3576" y="7303127"/>
              <a:ext cx="4494423" cy="298387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32284" y="6931462"/>
              <a:ext cx="2355715" cy="335553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02939" y="1646542"/>
            <a:ext cx="18082260" cy="7626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44700" marR="9525" indent="-2027555">
              <a:lnSpc>
                <a:spcPct val="114100"/>
              </a:lnSpc>
              <a:spcBef>
                <a:spcPts val="100"/>
              </a:spcBef>
            </a:pPr>
            <a:r>
              <a:rPr dirty="0" sz="2300" spc="-135">
                <a:latin typeface="Arial Black"/>
                <a:cs typeface="Arial Black"/>
              </a:rPr>
              <a:t>Algorithm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20">
                <a:latin typeface="Arial Black"/>
                <a:cs typeface="Arial Black"/>
              </a:rPr>
              <a:t>deployment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cyber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security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involves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60">
                <a:latin typeface="Arial Black"/>
                <a:cs typeface="Arial Black"/>
              </a:rPr>
              <a:t>ensuring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that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the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algorithms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70">
                <a:latin typeface="Arial Black"/>
                <a:cs typeface="Arial Black"/>
              </a:rPr>
              <a:t>used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05">
                <a:latin typeface="Arial Black"/>
                <a:cs typeface="Arial Black"/>
              </a:rPr>
              <a:t>in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80">
                <a:latin typeface="Arial Black"/>
                <a:cs typeface="Arial Black"/>
              </a:rPr>
              <a:t>software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0">
                <a:latin typeface="Arial Black"/>
                <a:cs typeface="Arial Black"/>
              </a:rPr>
              <a:t>applications,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65">
                <a:latin typeface="Arial Black"/>
                <a:cs typeface="Arial Black"/>
              </a:rPr>
              <a:t>especially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20">
                <a:latin typeface="Arial Black"/>
                <a:cs typeface="Arial Black"/>
              </a:rPr>
              <a:t>those </a:t>
            </a:r>
            <a:r>
              <a:rPr dirty="0" sz="2300" spc="-140">
                <a:latin typeface="Arial Black"/>
                <a:cs typeface="Arial Black"/>
              </a:rPr>
              <a:t>related</a:t>
            </a:r>
            <a:r>
              <a:rPr dirty="0" sz="2300" spc="-185">
                <a:latin typeface="Arial Black"/>
                <a:cs typeface="Arial Black"/>
              </a:rPr>
              <a:t> </a:t>
            </a:r>
            <a:r>
              <a:rPr dirty="0" sz="2300" spc="-100">
                <a:latin typeface="Arial Black"/>
                <a:cs typeface="Arial Black"/>
              </a:rPr>
              <a:t>to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65">
                <a:latin typeface="Arial Black"/>
                <a:cs typeface="Arial Black"/>
              </a:rPr>
              <a:t>sensitive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70">
                <a:latin typeface="Arial Black"/>
                <a:cs typeface="Arial Black"/>
              </a:rPr>
              <a:t>data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95">
                <a:latin typeface="Arial Black"/>
                <a:cs typeface="Arial Black"/>
              </a:rPr>
              <a:t>or</a:t>
            </a:r>
            <a:r>
              <a:rPr dirty="0" sz="2300" spc="-18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critical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90">
                <a:latin typeface="Arial Black"/>
                <a:cs typeface="Arial Black"/>
              </a:rPr>
              <a:t>systems,</a:t>
            </a:r>
            <a:r>
              <a:rPr dirty="0" sz="2300" spc="-180">
                <a:latin typeface="Arial Black"/>
                <a:cs typeface="Arial Black"/>
              </a:rPr>
              <a:t> are </a:t>
            </a:r>
            <a:r>
              <a:rPr dirty="0" sz="2300" spc="-195">
                <a:latin typeface="Arial Black"/>
                <a:cs typeface="Arial Black"/>
              </a:rPr>
              <a:t>secure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95">
                <a:latin typeface="Arial Black"/>
                <a:cs typeface="Arial Black"/>
              </a:rPr>
              <a:t>from</a:t>
            </a:r>
            <a:r>
              <a:rPr dirty="0" sz="2300" spc="-190">
                <a:latin typeface="Arial Black"/>
                <a:cs typeface="Arial Black"/>
              </a:rPr>
              <a:t> </a:t>
            </a:r>
            <a:r>
              <a:rPr dirty="0" sz="2300" spc="-125">
                <a:latin typeface="Arial Black"/>
                <a:cs typeface="Arial Black"/>
              </a:rPr>
              <a:t>potential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cyber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threats.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204">
                <a:latin typeface="Arial Black"/>
                <a:cs typeface="Arial Black"/>
              </a:rPr>
              <a:t>This</a:t>
            </a:r>
            <a:r>
              <a:rPr dirty="0" sz="2300" spc="-185">
                <a:latin typeface="Arial Black"/>
                <a:cs typeface="Arial Black"/>
              </a:rPr>
              <a:t> </a:t>
            </a:r>
            <a:r>
              <a:rPr dirty="0" sz="2300" spc="-10">
                <a:latin typeface="Arial Black"/>
                <a:cs typeface="Arial Black"/>
              </a:rPr>
              <a:t>includes:</a:t>
            </a:r>
            <a:endParaRPr sz="2300">
              <a:latin typeface="Arial Black"/>
              <a:cs typeface="Arial Black"/>
            </a:endParaRPr>
          </a:p>
          <a:p>
            <a:pPr marL="408940" marR="99695" indent="-304800">
              <a:lnSpc>
                <a:spcPct val="114100"/>
              </a:lnSpc>
              <a:spcBef>
                <a:spcPts val="3150"/>
              </a:spcBef>
              <a:buAutoNum type="arabicPeriod"/>
              <a:tabLst>
                <a:tab pos="7322820" algn="l"/>
              </a:tabLst>
            </a:pPr>
            <a:r>
              <a:rPr dirty="0" sz="2300" spc="-150">
                <a:latin typeface="Arial Black"/>
                <a:cs typeface="Arial Black"/>
              </a:rPr>
              <a:t>**Algorithm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80">
                <a:latin typeface="Arial Black"/>
                <a:cs typeface="Arial Black"/>
              </a:rPr>
              <a:t>Design**: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70">
                <a:latin typeface="Arial Black"/>
                <a:cs typeface="Arial Black"/>
              </a:rPr>
              <a:t>Ensuring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that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cryptographic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algorithms,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25">
                <a:latin typeface="Arial Black"/>
                <a:cs typeface="Arial Black"/>
              </a:rPr>
              <a:t>encryption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210">
                <a:latin typeface="Arial Black"/>
                <a:cs typeface="Arial Black"/>
              </a:rPr>
              <a:t>schemes,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20">
                <a:latin typeface="Arial Black"/>
                <a:cs typeface="Arial Black"/>
              </a:rPr>
              <a:t>other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security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protocols</a:t>
            </a:r>
            <a:r>
              <a:rPr dirty="0" sz="2300" spc="-155">
                <a:latin typeface="Arial Black"/>
                <a:cs typeface="Arial Black"/>
              </a:rPr>
              <a:t> </a:t>
            </a:r>
            <a:r>
              <a:rPr dirty="0" sz="2300" spc="-180">
                <a:latin typeface="Arial Black"/>
                <a:cs typeface="Arial Black"/>
              </a:rPr>
              <a:t>are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0">
                <a:latin typeface="Arial Black"/>
                <a:cs typeface="Arial Black"/>
              </a:rPr>
              <a:t>robust </a:t>
            </a:r>
            <a:r>
              <a:rPr dirty="0" sz="2300" spc="-10">
                <a:latin typeface="Arial Black"/>
                <a:cs typeface="Arial Black"/>
              </a:rPr>
              <a:t>	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90">
                <a:latin typeface="Arial Black"/>
                <a:cs typeface="Arial Black"/>
              </a:rPr>
              <a:t> </a:t>
            </a:r>
            <a:r>
              <a:rPr dirty="0" sz="2300" spc="-165">
                <a:latin typeface="Arial Black"/>
                <a:cs typeface="Arial Black"/>
              </a:rPr>
              <a:t>resistant</a:t>
            </a:r>
            <a:r>
              <a:rPr dirty="0" sz="2300" spc="-190">
                <a:latin typeface="Arial Black"/>
                <a:cs typeface="Arial Black"/>
              </a:rPr>
              <a:t> </a:t>
            </a:r>
            <a:r>
              <a:rPr dirty="0" sz="2300" spc="-100">
                <a:latin typeface="Arial Black"/>
                <a:cs typeface="Arial Black"/>
              </a:rPr>
              <a:t>to</a:t>
            </a:r>
            <a:r>
              <a:rPr dirty="0" sz="2300" spc="-185">
                <a:latin typeface="Arial Black"/>
                <a:cs typeface="Arial Black"/>
              </a:rPr>
              <a:t> </a:t>
            </a:r>
            <a:r>
              <a:rPr dirty="0" sz="2300" spc="-70">
                <a:latin typeface="Arial Black"/>
                <a:cs typeface="Arial Black"/>
              </a:rPr>
              <a:t>attacks.</a:t>
            </a:r>
            <a:endParaRPr sz="2300">
              <a:latin typeface="Arial Black"/>
              <a:cs typeface="Arial Black"/>
            </a:endParaRPr>
          </a:p>
          <a:p>
            <a:pPr marL="833755" marR="514984" indent="-310515">
              <a:lnSpc>
                <a:spcPct val="114100"/>
              </a:lnSpc>
              <a:spcBef>
                <a:spcPts val="3150"/>
              </a:spcBef>
              <a:buAutoNum type="arabicPeriod"/>
              <a:tabLst>
                <a:tab pos="8045450" algn="l"/>
              </a:tabLst>
            </a:pPr>
            <a:r>
              <a:rPr dirty="0" sz="2300" spc="-200">
                <a:latin typeface="Arial Black"/>
                <a:cs typeface="Arial Black"/>
              </a:rPr>
              <a:t>**Secure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25">
                <a:latin typeface="Arial Black"/>
                <a:cs typeface="Arial Black"/>
              </a:rPr>
              <a:t>Development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95">
                <a:latin typeface="Arial Black"/>
                <a:cs typeface="Arial Black"/>
              </a:rPr>
              <a:t>Practices**: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Implementing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95">
                <a:latin typeface="Arial Black"/>
                <a:cs typeface="Arial Black"/>
              </a:rPr>
              <a:t>secure</a:t>
            </a:r>
            <a:r>
              <a:rPr dirty="0" sz="2300" spc="-160">
                <a:latin typeface="Arial Black"/>
                <a:cs typeface="Arial Black"/>
              </a:rPr>
              <a:t> coding </a:t>
            </a:r>
            <a:r>
              <a:rPr dirty="0" sz="2300" spc="-180">
                <a:latin typeface="Arial Black"/>
                <a:cs typeface="Arial Black"/>
              </a:rPr>
              <a:t>practices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00">
                <a:latin typeface="Arial Black"/>
                <a:cs typeface="Arial Black"/>
              </a:rPr>
              <a:t>to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50">
                <a:latin typeface="Arial Black"/>
                <a:cs typeface="Arial Black"/>
              </a:rPr>
              <a:t>minimize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vulnerabilities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25">
                <a:latin typeface="Arial Black"/>
                <a:cs typeface="Arial Black"/>
              </a:rPr>
              <a:t>during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40">
                <a:latin typeface="Arial Black"/>
                <a:cs typeface="Arial Black"/>
              </a:rPr>
              <a:t>software </a:t>
            </a:r>
            <a:r>
              <a:rPr dirty="0" sz="2300" spc="-40">
                <a:latin typeface="Arial Black"/>
                <a:cs typeface="Arial Black"/>
              </a:rPr>
              <a:t>	</a:t>
            </a:r>
            <a:r>
              <a:rPr dirty="0" sz="2300" spc="-45">
                <a:latin typeface="Arial Black"/>
                <a:cs typeface="Arial Black"/>
              </a:rPr>
              <a:t>development.</a:t>
            </a:r>
            <a:endParaRPr sz="23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95"/>
              </a:spcBef>
              <a:buFont typeface="Arial Black"/>
              <a:buAutoNum type="arabicPeriod"/>
            </a:pPr>
            <a:endParaRPr sz="2300">
              <a:latin typeface="Arial Black"/>
              <a:cs typeface="Arial Black"/>
            </a:endParaRPr>
          </a:p>
          <a:p>
            <a:pPr marL="2033270" indent="-32067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033270" algn="l"/>
              </a:tabLst>
            </a:pPr>
            <a:r>
              <a:rPr dirty="0" sz="2300" spc="-245">
                <a:latin typeface="Arial Black"/>
                <a:cs typeface="Arial Black"/>
              </a:rPr>
              <a:t>**Access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Control**: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70">
                <a:latin typeface="Arial Black"/>
                <a:cs typeface="Arial Black"/>
              </a:rPr>
              <a:t>Restricting </a:t>
            </a:r>
            <a:r>
              <a:rPr dirty="0" sz="2300" spc="-254">
                <a:latin typeface="Arial Black"/>
                <a:cs typeface="Arial Black"/>
              </a:rPr>
              <a:t>access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00">
                <a:latin typeface="Arial Black"/>
                <a:cs typeface="Arial Black"/>
              </a:rPr>
              <a:t>to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algorithms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65">
                <a:latin typeface="Arial Black"/>
                <a:cs typeface="Arial Black"/>
              </a:rPr>
              <a:t>sensitive</a:t>
            </a:r>
            <a:r>
              <a:rPr dirty="0" sz="2300" spc="-170">
                <a:latin typeface="Arial Black"/>
                <a:cs typeface="Arial Black"/>
              </a:rPr>
              <a:t> data </a:t>
            </a:r>
            <a:r>
              <a:rPr dirty="0" sz="2300" spc="-100">
                <a:latin typeface="Arial Black"/>
                <a:cs typeface="Arial Black"/>
              </a:rPr>
              <a:t>to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authorized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0">
                <a:latin typeface="Arial Black"/>
                <a:cs typeface="Arial Black"/>
              </a:rPr>
              <a:t>personnel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20">
                <a:latin typeface="Arial Black"/>
                <a:cs typeface="Arial Black"/>
              </a:rPr>
              <a:t>only.</a:t>
            </a:r>
            <a:endParaRPr sz="2300">
              <a:latin typeface="Arial Black"/>
              <a:cs typeface="Arial Black"/>
            </a:endParaRPr>
          </a:p>
          <a:p>
            <a:pPr marL="1002665" marR="666115" indent="-329565">
              <a:lnSpc>
                <a:spcPct val="114100"/>
              </a:lnSpc>
              <a:spcBef>
                <a:spcPts val="3150"/>
              </a:spcBef>
              <a:buAutoNum type="arabicPeriod"/>
              <a:tabLst>
                <a:tab pos="6186170" algn="l"/>
              </a:tabLst>
            </a:pPr>
            <a:r>
              <a:rPr dirty="0" sz="2300" spc="-200">
                <a:latin typeface="Arial Black"/>
                <a:cs typeface="Arial Black"/>
              </a:rPr>
              <a:t>**Secure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35">
                <a:latin typeface="Arial Black"/>
                <a:cs typeface="Arial Black"/>
              </a:rPr>
              <a:t>Deployment**: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Implementing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95">
                <a:latin typeface="Arial Black"/>
                <a:cs typeface="Arial Black"/>
              </a:rPr>
              <a:t>secure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20">
                <a:latin typeface="Arial Black"/>
                <a:cs typeface="Arial Black"/>
              </a:rPr>
              <a:t>deployment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80">
                <a:latin typeface="Arial Black"/>
                <a:cs typeface="Arial Black"/>
              </a:rPr>
              <a:t>practices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00">
                <a:latin typeface="Arial Black"/>
                <a:cs typeface="Arial Black"/>
              </a:rPr>
              <a:t>to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20">
                <a:latin typeface="Arial Black"/>
                <a:cs typeface="Arial Black"/>
              </a:rPr>
              <a:t>prevent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unauthorized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245">
                <a:latin typeface="Arial Black"/>
                <a:cs typeface="Arial Black"/>
              </a:rPr>
              <a:t>access,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50">
                <a:latin typeface="Arial Black"/>
                <a:cs typeface="Arial Black"/>
              </a:rPr>
              <a:t>tampering,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25">
                <a:latin typeface="Arial Black"/>
                <a:cs typeface="Arial Black"/>
              </a:rPr>
              <a:t>or </a:t>
            </a:r>
            <a:r>
              <a:rPr dirty="0" sz="2300" spc="-25">
                <a:latin typeface="Arial Black"/>
                <a:cs typeface="Arial Black"/>
              </a:rPr>
              <a:t>	</a:t>
            </a:r>
            <a:r>
              <a:rPr dirty="0" sz="2300" spc="-140">
                <a:latin typeface="Arial Black"/>
                <a:cs typeface="Arial Black"/>
              </a:rPr>
              <a:t>exploitation</a:t>
            </a:r>
            <a:r>
              <a:rPr dirty="0" sz="2300" spc="-185">
                <a:latin typeface="Arial Black"/>
                <a:cs typeface="Arial Black"/>
              </a:rPr>
              <a:t> </a:t>
            </a:r>
            <a:r>
              <a:rPr dirty="0" sz="2300" spc="-70">
                <a:latin typeface="Arial Black"/>
                <a:cs typeface="Arial Black"/>
              </a:rPr>
              <a:t>of</a:t>
            </a:r>
            <a:r>
              <a:rPr dirty="0" sz="2300" spc="-180">
                <a:latin typeface="Arial Black"/>
                <a:cs typeface="Arial Black"/>
              </a:rPr>
              <a:t> software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80">
                <a:latin typeface="Arial Black"/>
                <a:cs typeface="Arial Black"/>
              </a:rPr>
              <a:t> </a:t>
            </a:r>
            <a:r>
              <a:rPr dirty="0" sz="2300" spc="-40">
                <a:latin typeface="Arial Black"/>
                <a:cs typeface="Arial Black"/>
              </a:rPr>
              <a:t>algorithms.</a:t>
            </a:r>
            <a:endParaRPr sz="2300">
              <a:latin typeface="Arial Black"/>
              <a:cs typeface="Arial Black"/>
            </a:endParaRPr>
          </a:p>
          <a:p>
            <a:pPr marL="335915" marR="5080" indent="-323850">
              <a:lnSpc>
                <a:spcPct val="114100"/>
              </a:lnSpc>
              <a:spcBef>
                <a:spcPts val="3150"/>
              </a:spcBef>
              <a:buAutoNum type="arabicPeriod"/>
              <a:tabLst>
                <a:tab pos="6090285" algn="l"/>
              </a:tabLst>
            </a:pPr>
            <a:r>
              <a:rPr dirty="0" sz="2300" spc="-190">
                <a:latin typeface="Arial Black"/>
                <a:cs typeface="Arial Black"/>
              </a:rPr>
              <a:t>**Regular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65">
                <a:latin typeface="Arial Black"/>
                <a:cs typeface="Arial Black"/>
              </a:rPr>
              <a:t>Updates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80">
                <a:latin typeface="Arial Black"/>
                <a:cs typeface="Arial Black"/>
              </a:rPr>
              <a:t>Patch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80">
                <a:latin typeface="Arial Black"/>
                <a:cs typeface="Arial Black"/>
              </a:rPr>
              <a:t>Management**: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200">
                <a:latin typeface="Arial Black"/>
                <a:cs typeface="Arial Black"/>
              </a:rPr>
              <a:t>Keeping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algorithms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80">
                <a:latin typeface="Arial Black"/>
                <a:cs typeface="Arial Black"/>
              </a:rPr>
              <a:t>software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30">
                <a:latin typeface="Arial Black"/>
                <a:cs typeface="Arial Black"/>
              </a:rPr>
              <a:t>up-to-</a:t>
            </a:r>
            <a:r>
              <a:rPr dirty="0" sz="2300" spc="-155">
                <a:latin typeface="Arial Black"/>
                <a:cs typeface="Arial Black"/>
              </a:rPr>
              <a:t>date</a:t>
            </a:r>
            <a:r>
              <a:rPr dirty="0" sz="2300" spc="-170">
                <a:latin typeface="Arial Black"/>
                <a:cs typeface="Arial Black"/>
              </a:rPr>
              <a:t> with </a:t>
            </a:r>
            <a:r>
              <a:rPr dirty="0" sz="2300" spc="-130">
                <a:latin typeface="Arial Black"/>
                <a:cs typeface="Arial Black"/>
              </a:rPr>
              <a:t>the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65">
                <a:latin typeface="Arial Black"/>
                <a:cs typeface="Arial Black"/>
              </a:rPr>
              <a:t>latest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security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85">
                <a:latin typeface="Arial Black"/>
                <a:cs typeface="Arial Black"/>
              </a:rPr>
              <a:t>patches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25">
                <a:latin typeface="Arial Black"/>
                <a:cs typeface="Arial Black"/>
              </a:rPr>
              <a:t>to </a:t>
            </a:r>
            <a:r>
              <a:rPr dirty="0" sz="2300" spc="-25">
                <a:latin typeface="Arial Black"/>
                <a:cs typeface="Arial Black"/>
              </a:rPr>
              <a:t>	</a:t>
            </a:r>
            <a:r>
              <a:rPr dirty="0" sz="2300" spc="-180">
                <a:latin typeface="Arial Black"/>
                <a:cs typeface="Arial Black"/>
              </a:rPr>
              <a:t>address</a:t>
            </a:r>
            <a:r>
              <a:rPr dirty="0" sz="2300" spc="-170">
                <a:latin typeface="Arial Black"/>
                <a:cs typeface="Arial Black"/>
              </a:rPr>
              <a:t> newly </a:t>
            </a:r>
            <a:r>
              <a:rPr dirty="0" sz="2300" spc="-150">
                <a:latin typeface="Arial Black"/>
                <a:cs typeface="Arial Black"/>
              </a:rPr>
              <a:t>discovered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55">
                <a:latin typeface="Arial Black"/>
                <a:cs typeface="Arial Black"/>
              </a:rPr>
              <a:t>vulnerabilities.</a:t>
            </a:r>
            <a:endParaRPr sz="2300">
              <a:latin typeface="Arial Black"/>
              <a:cs typeface="Arial Black"/>
            </a:endParaRPr>
          </a:p>
          <a:p>
            <a:pPr marL="535305" marR="191135" indent="-337185">
              <a:lnSpc>
                <a:spcPct val="114100"/>
              </a:lnSpc>
              <a:spcBef>
                <a:spcPts val="3150"/>
              </a:spcBef>
              <a:buAutoNum type="arabicPeriod"/>
              <a:tabLst>
                <a:tab pos="7222490" algn="l"/>
              </a:tabLst>
            </a:pPr>
            <a:r>
              <a:rPr dirty="0" sz="2300" spc="-135">
                <a:latin typeface="Arial Black"/>
                <a:cs typeface="Arial Black"/>
              </a:rPr>
              <a:t>**Monitoring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0">
                <a:latin typeface="Arial Black"/>
                <a:cs typeface="Arial Black"/>
              </a:rPr>
              <a:t>Detection**: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Implementing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25">
                <a:latin typeface="Arial Black"/>
                <a:cs typeface="Arial Black"/>
              </a:rPr>
              <a:t>monitoring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200">
                <a:latin typeface="Arial Black"/>
                <a:cs typeface="Arial Black"/>
              </a:rPr>
              <a:t>systems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00">
                <a:latin typeface="Arial Black"/>
                <a:cs typeface="Arial Black"/>
              </a:rPr>
              <a:t>to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55">
                <a:latin typeface="Arial Black"/>
                <a:cs typeface="Arial Black"/>
              </a:rPr>
              <a:t>detect</a:t>
            </a:r>
            <a:r>
              <a:rPr dirty="0" sz="2300" spc="-175">
                <a:latin typeface="Arial Black"/>
                <a:cs typeface="Arial Black"/>
              </a:rPr>
              <a:t> suspicious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160">
                <a:latin typeface="Arial Black"/>
                <a:cs typeface="Arial Black"/>
              </a:rPr>
              <a:t>activities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95">
                <a:latin typeface="Arial Black"/>
                <a:cs typeface="Arial Black"/>
              </a:rPr>
              <a:t>or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130">
                <a:latin typeface="Arial Black"/>
                <a:cs typeface="Arial Black"/>
              </a:rPr>
              <a:t>unauthorized</a:t>
            </a:r>
            <a:r>
              <a:rPr dirty="0" sz="2300" spc="-175">
                <a:latin typeface="Arial Black"/>
                <a:cs typeface="Arial Black"/>
              </a:rPr>
              <a:t> </a:t>
            </a:r>
            <a:r>
              <a:rPr dirty="0" sz="2300" spc="-254">
                <a:latin typeface="Arial Black"/>
                <a:cs typeface="Arial Black"/>
              </a:rPr>
              <a:t>access</a:t>
            </a:r>
            <a:r>
              <a:rPr dirty="0" sz="2300" spc="-170">
                <a:latin typeface="Arial Black"/>
                <a:cs typeface="Arial Black"/>
              </a:rPr>
              <a:t> </a:t>
            </a:r>
            <a:r>
              <a:rPr dirty="0" sz="2300" spc="-25">
                <a:latin typeface="Arial Black"/>
                <a:cs typeface="Arial Black"/>
              </a:rPr>
              <a:t>to </a:t>
            </a:r>
            <a:r>
              <a:rPr dirty="0" sz="2300" spc="-25">
                <a:latin typeface="Arial Black"/>
                <a:cs typeface="Arial Black"/>
              </a:rPr>
              <a:t>	</a:t>
            </a:r>
            <a:r>
              <a:rPr dirty="0" sz="2300" spc="-155">
                <a:latin typeface="Arial Black"/>
                <a:cs typeface="Arial Black"/>
              </a:rPr>
              <a:t>algorithms</a:t>
            </a:r>
            <a:r>
              <a:rPr dirty="0" sz="2300" spc="-165">
                <a:latin typeface="Arial Black"/>
                <a:cs typeface="Arial Black"/>
              </a:rPr>
              <a:t> </a:t>
            </a:r>
            <a:r>
              <a:rPr dirty="0" sz="2300" spc="-145">
                <a:latin typeface="Arial Black"/>
                <a:cs typeface="Arial Black"/>
              </a:rPr>
              <a:t>and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165">
                <a:latin typeface="Arial Black"/>
                <a:cs typeface="Arial Black"/>
              </a:rPr>
              <a:t>sensitive</a:t>
            </a:r>
            <a:r>
              <a:rPr dirty="0" sz="2300" spc="-160">
                <a:latin typeface="Arial Black"/>
                <a:cs typeface="Arial Black"/>
              </a:rPr>
              <a:t> </a:t>
            </a:r>
            <a:r>
              <a:rPr dirty="0" sz="2300" spc="-50">
                <a:latin typeface="Arial Black"/>
                <a:cs typeface="Arial Black"/>
              </a:rPr>
              <a:t>.</a:t>
            </a:r>
            <a:endParaRPr sz="23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14901" y="202596"/>
            <a:ext cx="785812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5"/>
              <a:t>Algorithm</a:t>
            </a:r>
            <a:r>
              <a:rPr dirty="0" spc="-505"/>
              <a:t> </a:t>
            </a:r>
            <a:r>
              <a:rPr dirty="0" spc="-345"/>
              <a:t>&amp;Deployment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2540" y="4939041"/>
            <a:ext cx="4886324" cy="53435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036937" y="892829"/>
            <a:ext cx="14201140" cy="45485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dirty="0" sz="4250" spc="-70">
                <a:latin typeface="Verdana"/>
                <a:cs typeface="Verdana"/>
              </a:rPr>
              <a:t>"Result</a:t>
            </a:r>
            <a:r>
              <a:rPr dirty="0" sz="4250" spc="-415">
                <a:latin typeface="Verdana"/>
                <a:cs typeface="Verdana"/>
              </a:rPr>
              <a:t> </a:t>
            </a:r>
            <a:r>
              <a:rPr dirty="0" sz="4250" spc="-10">
                <a:latin typeface="Verdana"/>
                <a:cs typeface="Verdana"/>
              </a:rPr>
              <a:t>cyber</a:t>
            </a:r>
            <a:r>
              <a:rPr dirty="0" sz="4250" spc="-415">
                <a:latin typeface="Verdana"/>
                <a:cs typeface="Verdana"/>
              </a:rPr>
              <a:t> </a:t>
            </a:r>
            <a:r>
              <a:rPr dirty="0" sz="4250" spc="-50">
                <a:latin typeface="Verdana"/>
                <a:cs typeface="Verdana"/>
              </a:rPr>
              <a:t>security"</a:t>
            </a:r>
            <a:r>
              <a:rPr dirty="0" sz="4250" spc="-409">
                <a:latin typeface="Verdana"/>
                <a:cs typeface="Verdana"/>
              </a:rPr>
              <a:t> </a:t>
            </a:r>
            <a:r>
              <a:rPr dirty="0" sz="4250" spc="-135">
                <a:latin typeface="Verdana"/>
                <a:cs typeface="Verdana"/>
              </a:rPr>
              <a:t>seems</a:t>
            </a:r>
            <a:r>
              <a:rPr dirty="0" sz="4250" spc="-415">
                <a:latin typeface="Verdana"/>
                <a:cs typeface="Verdana"/>
              </a:rPr>
              <a:t> </a:t>
            </a:r>
            <a:r>
              <a:rPr dirty="0" sz="4250" spc="-114">
                <a:latin typeface="Verdana"/>
                <a:cs typeface="Verdana"/>
              </a:rPr>
              <a:t>like</a:t>
            </a:r>
            <a:r>
              <a:rPr dirty="0" sz="4250" spc="-409">
                <a:latin typeface="Verdana"/>
                <a:cs typeface="Verdana"/>
              </a:rPr>
              <a:t> </a:t>
            </a:r>
            <a:r>
              <a:rPr dirty="0" sz="4250" spc="-185">
                <a:latin typeface="Verdana"/>
                <a:cs typeface="Verdana"/>
              </a:rPr>
              <a:t>a</a:t>
            </a:r>
            <a:r>
              <a:rPr dirty="0" sz="4250" spc="-415">
                <a:latin typeface="Verdana"/>
                <a:cs typeface="Verdana"/>
              </a:rPr>
              <a:t> </a:t>
            </a:r>
            <a:r>
              <a:rPr dirty="0" sz="4250" spc="-40">
                <a:latin typeface="Verdana"/>
                <a:cs typeface="Verdana"/>
              </a:rPr>
              <a:t>partial</a:t>
            </a:r>
            <a:r>
              <a:rPr dirty="0" sz="4250" spc="-415">
                <a:latin typeface="Verdana"/>
                <a:cs typeface="Verdana"/>
              </a:rPr>
              <a:t> </a:t>
            </a:r>
            <a:r>
              <a:rPr dirty="0" sz="4250" spc="-10">
                <a:latin typeface="Verdana"/>
                <a:cs typeface="Verdana"/>
              </a:rPr>
              <a:t>phrase. </a:t>
            </a:r>
            <a:r>
              <a:rPr dirty="0" sz="4250">
                <a:latin typeface="Verdana"/>
                <a:cs typeface="Verdana"/>
              </a:rPr>
              <a:t>Could</a:t>
            </a:r>
            <a:r>
              <a:rPr dirty="0" sz="4250" spc="-409">
                <a:latin typeface="Verdana"/>
                <a:cs typeface="Verdana"/>
              </a:rPr>
              <a:t> </a:t>
            </a:r>
            <a:r>
              <a:rPr dirty="0" sz="4250" spc="-55">
                <a:latin typeface="Verdana"/>
                <a:cs typeface="Verdana"/>
              </a:rPr>
              <a:t>you</a:t>
            </a:r>
            <a:r>
              <a:rPr dirty="0" sz="4250" spc="-405">
                <a:latin typeface="Verdana"/>
                <a:cs typeface="Verdana"/>
              </a:rPr>
              <a:t> </a:t>
            </a:r>
            <a:r>
              <a:rPr dirty="0" sz="4250" spc="-60">
                <a:latin typeface="Verdana"/>
                <a:cs typeface="Verdana"/>
              </a:rPr>
              <a:t>please</a:t>
            </a:r>
            <a:r>
              <a:rPr dirty="0" sz="4250" spc="-409">
                <a:latin typeface="Verdana"/>
                <a:cs typeface="Verdana"/>
              </a:rPr>
              <a:t> </a:t>
            </a:r>
            <a:r>
              <a:rPr dirty="0" sz="4250" spc="-20">
                <a:latin typeface="Verdana"/>
                <a:cs typeface="Verdana"/>
              </a:rPr>
              <a:t>provide</a:t>
            </a:r>
            <a:r>
              <a:rPr dirty="0" sz="4250" spc="-405">
                <a:latin typeface="Verdana"/>
                <a:cs typeface="Verdana"/>
              </a:rPr>
              <a:t> </a:t>
            </a:r>
            <a:r>
              <a:rPr dirty="0" sz="4250" spc="-100">
                <a:latin typeface="Verdana"/>
                <a:cs typeface="Verdana"/>
              </a:rPr>
              <a:t>more</a:t>
            </a:r>
            <a:r>
              <a:rPr dirty="0" sz="4250" spc="-409">
                <a:latin typeface="Verdana"/>
                <a:cs typeface="Verdana"/>
              </a:rPr>
              <a:t> </a:t>
            </a:r>
            <a:r>
              <a:rPr dirty="0" sz="4250" spc="-40">
                <a:latin typeface="Verdana"/>
                <a:cs typeface="Verdana"/>
              </a:rPr>
              <a:t>context</a:t>
            </a:r>
            <a:r>
              <a:rPr dirty="0" sz="4250" spc="-405">
                <a:latin typeface="Verdana"/>
                <a:cs typeface="Verdana"/>
              </a:rPr>
              <a:t> </a:t>
            </a:r>
            <a:r>
              <a:rPr dirty="0" sz="4250" spc="-10">
                <a:latin typeface="Verdana"/>
                <a:cs typeface="Verdana"/>
              </a:rPr>
              <a:t>or</a:t>
            </a:r>
            <a:r>
              <a:rPr dirty="0" sz="4250" spc="-409">
                <a:latin typeface="Verdana"/>
                <a:cs typeface="Verdana"/>
              </a:rPr>
              <a:t> </a:t>
            </a:r>
            <a:r>
              <a:rPr dirty="0" sz="4250">
                <a:latin typeface="Verdana"/>
                <a:cs typeface="Verdana"/>
              </a:rPr>
              <a:t>clarify</a:t>
            </a:r>
            <a:r>
              <a:rPr dirty="0" sz="4250" spc="-405">
                <a:latin typeface="Verdana"/>
                <a:cs typeface="Verdana"/>
              </a:rPr>
              <a:t> </a:t>
            </a:r>
            <a:r>
              <a:rPr dirty="0" sz="4250" spc="-20">
                <a:latin typeface="Verdana"/>
                <a:cs typeface="Verdana"/>
              </a:rPr>
              <a:t>what </a:t>
            </a:r>
            <a:r>
              <a:rPr dirty="0" sz="4250" spc="-75">
                <a:latin typeface="Verdana"/>
                <a:cs typeface="Verdana"/>
              </a:rPr>
              <a:t>you're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95">
                <a:latin typeface="Verdana"/>
                <a:cs typeface="Verdana"/>
              </a:rPr>
              <a:t>looking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>
                <a:latin typeface="Verdana"/>
                <a:cs typeface="Verdana"/>
              </a:rPr>
              <a:t>for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125">
                <a:latin typeface="Verdana"/>
                <a:cs typeface="Verdana"/>
              </a:rPr>
              <a:t>regarding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10">
                <a:latin typeface="Verdana"/>
                <a:cs typeface="Verdana"/>
              </a:rPr>
              <a:t>cyber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50">
                <a:latin typeface="Verdana"/>
                <a:cs typeface="Verdana"/>
              </a:rPr>
              <a:t>security?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80">
                <a:latin typeface="Verdana"/>
                <a:cs typeface="Verdana"/>
              </a:rPr>
              <a:t>Are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25">
                <a:latin typeface="Verdana"/>
                <a:cs typeface="Verdana"/>
              </a:rPr>
              <a:t>you </a:t>
            </a:r>
            <a:r>
              <a:rPr dirty="0" sz="4250" spc="-95">
                <a:latin typeface="Verdana"/>
                <a:cs typeface="Verdana"/>
              </a:rPr>
              <a:t>looking</a:t>
            </a:r>
            <a:r>
              <a:rPr dirty="0" sz="4250" spc="-395">
                <a:latin typeface="Verdana"/>
                <a:cs typeface="Verdana"/>
              </a:rPr>
              <a:t> </a:t>
            </a:r>
            <a:r>
              <a:rPr dirty="0" sz="4250">
                <a:latin typeface="Verdana"/>
                <a:cs typeface="Verdana"/>
              </a:rPr>
              <a:t>for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40">
                <a:latin typeface="Verdana"/>
                <a:cs typeface="Verdana"/>
              </a:rPr>
              <a:t>information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25">
                <a:latin typeface="Verdana"/>
                <a:cs typeface="Verdana"/>
              </a:rPr>
              <a:t>about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40">
                <a:latin typeface="Verdana"/>
                <a:cs typeface="Verdana"/>
              </a:rPr>
              <a:t>the</a:t>
            </a:r>
            <a:r>
              <a:rPr dirty="0" sz="4250" spc="-395">
                <a:latin typeface="Verdana"/>
                <a:cs typeface="Verdana"/>
              </a:rPr>
              <a:t> </a:t>
            </a:r>
            <a:r>
              <a:rPr dirty="0" sz="4250" spc="-50">
                <a:latin typeface="Verdana"/>
                <a:cs typeface="Verdana"/>
              </a:rPr>
              <a:t>results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90">
                <a:latin typeface="Verdana"/>
                <a:cs typeface="Verdana"/>
              </a:rPr>
              <a:t>of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10">
                <a:latin typeface="Verdana"/>
                <a:cs typeface="Verdana"/>
              </a:rPr>
              <a:t>cyber </a:t>
            </a:r>
            <a:r>
              <a:rPr dirty="0" sz="4250" spc="-40">
                <a:latin typeface="Verdana"/>
                <a:cs typeface="Verdana"/>
              </a:rPr>
              <a:t>security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165">
                <a:latin typeface="Verdana"/>
                <a:cs typeface="Verdana"/>
              </a:rPr>
              <a:t>measures,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10">
                <a:latin typeface="Verdana"/>
                <a:cs typeface="Verdana"/>
              </a:rPr>
              <a:t>or</a:t>
            </a:r>
            <a:r>
              <a:rPr dirty="0" sz="4250" spc="-385">
                <a:latin typeface="Verdana"/>
                <a:cs typeface="Verdana"/>
              </a:rPr>
              <a:t> </a:t>
            </a:r>
            <a:r>
              <a:rPr dirty="0" sz="4250" spc="60">
                <a:latin typeface="Verdana"/>
                <a:cs typeface="Verdana"/>
              </a:rPr>
              <a:t>do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55">
                <a:latin typeface="Verdana"/>
                <a:cs typeface="Verdana"/>
              </a:rPr>
              <a:t>you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 spc="-120">
                <a:latin typeface="Verdana"/>
                <a:cs typeface="Verdana"/>
              </a:rPr>
              <a:t>have</a:t>
            </a:r>
            <a:r>
              <a:rPr dirty="0" sz="4250" spc="-385">
                <a:latin typeface="Verdana"/>
                <a:cs typeface="Verdana"/>
              </a:rPr>
              <a:t> </a:t>
            </a:r>
            <a:r>
              <a:rPr dirty="0" sz="4250" spc="-185">
                <a:latin typeface="Verdana"/>
                <a:cs typeface="Verdana"/>
              </a:rPr>
              <a:t>a</a:t>
            </a:r>
            <a:r>
              <a:rPr dirty="0" sz="4250" spc="-390">
                <a:latin typeface="Verdana"/>
                <a:cs typeface="Verdana"/>
              </a:rPr>
              <a:t> </a:t>
            </a:r>
            <a:r>
              <a:rPr dirty="0" sz="4250">
                <a:latin typeface="Verdana"/>
                <a:cs typeface="Verdana"/>
              </a:rPr>
              <a:t>specific</a:t>
            </a:r>
            <a:r>
              <a:rPr dirty="0" sz="4250" spc="-385">
                <a:latin typeface="Verdana"/>
                <a:cs typeface="Verdana"/>
              </a:rPr>
              <a:t> </a:t>
            </a:r>
            <a:r>
              <a:rPr dirty="0" sz="4250" spc="-10">
                <a:latin typeface="Verdana"/>
                <a:cs typeface="Verdana"/>
              </a:rPr>
              <a:t>question </a:t>
            </a:r>
            <a:r>
              <a:rPr dirty="0" sz="4250" spc="-45">
                <a:latin typeface="Verdana"/>
                <a:cs typeface="Verdana"/>
              </a:rPr>
              <a:t>in</a:t>
            </a:r>
            <a:r>
              <a:rPr dirty="0" sz="4250" spc="-440">
                <a:latin typeface="Verdana"/>
                <a:cs typeface="Verdana"/>
              </a:rPr>
              <a:t> </a:t>
            </a:r>
            <a:r>
              <a:rPr dirty="0" sz="4250" spc="-10">
                <a:latin typeface="Verdana"/>
                <a:cs typeface="Verdana"/>
              </a:rPr>
              <a:t>mind?</a:t>
            </a:r>
            <a:endParaRPr sz="42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07524" y="202596"/>
            <a:ext cx="207327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7891218"/>
            <a:ext cx="5292090" cy="2395855"/>
            <a:chOff x="0" y="7891218"/>
            <a:chExt cx="5292090" cy="23958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891218"/>
              <a:ext cx="5291832" cy="239578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94047"/>
              <a:ext cx="1902016" cy="2392952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300097" y="2400287"/>
            <a:ext cx="17645380" cy="5340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9380">
              <a:lnSpc>
                <a:spcPct val="116300"/>
              </a:lnSpc>
              <a:spcBef>
                <a:spcPts val="95"/>
              </a:spcBef>
            </a:pPr>
            <a:r>
              <a:rPr dirty="0" sz="5000" spc="-60">
                <a:latin typeface="Verdana"/>
                <a:cs typeface="Verdana"/>
              </a:rPr>
              <a:t>Cybersecurity</a:t>
            </a:r>
            <a:r>
              <a:rPr dirty="0" sz="5000" spc="-490">
                <a:latin typeface="Verdana"/>
                <a:cs typeface="Verdana"/>
              </a:rPr>
              <a:t> </a:t>
            </a:r>
            <a:r>
              <a:rPr dirty="0" sz="5000" spc="-95">
                <a:latin typeface="Verdana"/>
                <a:cs typeface="Verdana"/>
              </a:rPr>
              <a:t>is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90">
                <a:latin typeface="Verdana"/>
                <a:cs typeface="Verdana"/>
              </a:rPr>
              <a:t>essential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60">
                <a:latin typeface="Verdana"/>
                <a:cs typeface="Verdana"/>
              </a:rPr>
              <a:t>in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80">
                <a:latin typeface="Verdana"/>
                <a:cs typeface="Verdana"/>
              </a:rPr>
              <a:t>today's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80">
                <a:latin typeface="Verdana"/>
                <a:cs typeface="Verdana"/>
              </a:rPr>
              <a:t>digital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254">
                <a:latin typeface="Verdana"/>
                <a:cs typeface="Verdana"/>
              </a:rPr>
              <a:t>age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>
                <a:latin typeface="Verdana"/>
                <a:cs typeface="Verdana"/>
              </a:rPr>
              <a:t>to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10">
                <a:latin typeface="Verdana"/>
                <a:cs typeface="Verdana"/>
              </a:rPr>
              <a:t>protect </a:t>
            </a:r>
            <a:r>
              <a:rPr dirty="0" sz="5000" spc="-185">
                <a:latin typeface="Verdana"/>
                <a:cs typeface="Verdana"/>
              </a:rPr>
              <a:t>systems,</a:t>
            </a:r>
            <a:r>
              <a:rPr dirty="0" sz="5000" spc="-500">
                <a:latin typeface="Verdana"/>
                <a:cs typeface="Verdana"/>
              </a:rPr>
              <a:t> </a:t>
            </a:r>
            <a:r>
              <a:rPr dirty="0" sz="5000" spc="-170">
                <a:latin typeface="Verdana"/>
                <a:cs typeface="Verdana"/>
              </a:rPr>
              <a:t>networks,</a:t>
            </a:r>
            <a:r>
              <a:rPr dirty="0" sz="5000" spc="-495">
                <a:latin typeface="Verdana"/>
                <a:cs typeface="Verdana"/>
              </a:rPr>
              <a:t> </a:t>
            </a:r>
            <a:r>
              <a:rPr dirty="0" sz="5000" spc="-80">
                <a:latin typeface="Verdana"/>
                <a:cs typeface="Verdana"/>
              </a:rPr>
              <a:t>and</a:t>
            </a:r>
            <a:r>
              <a:rPr dirty="0" sz="5000" spc="-500">
                <a:latin typeface="Verdana"/>
                <a:cs typeface="Verdana"/>
              </a:rPr>
              <a:t> </a:t>
            </a:r>
            <a:r>
              <a:rPr dirty="0" sz="5000" spc="-95">
                <a:latin typeface="Verdana"/>
                <a:cs typeface="Verdana"/>
              </a:rPr>
              <a:t>data</a:t>
            </a:r>
            <a:r>
              <a:rPr dirty="0" sz="5000" spc="-495">
                <a:latin typeface="Verdana"/>
                <a:cs typeface="Verdana"/>
              </a:rPr>
              <a:t> </a:t>
            </a:r>
            <a:r>
              <a:rPr dirty="0" sz="5000" spc="-55">
                <a:latin typeface="Verdana"/>
                <a:cs typeface="Verdana"/>
              </a:rPr>
              <a:t>from</a:t>
            </a:r>
            <a:r>
              <a:rPr dirty="0" sz="5000" spc="-500">
                <a:latin typeface="Verdana"/>
                <a:cs typeface="Verdana"/>
              </a:rPr>
              <a:t> </a:t>
            </a:r>
            <a:r>
              <a:rPr dirty="0" sz="5000" spc="-30">
                <a:latin typeface="Verdana"/>
                <a:cs typeface="Verdana"/>
              </a:rPr>
              <a:t>cyber</a:t>
            </a:r>
            <a:r>
              <a:rPr dirty="0" sz="5000" spc="-495">
                <a:latin typeface="Verdana"/>
                <a:cs typeface="Verdana"/>
              </a:rPr>
              <a:t> </a:t>
            </a:r>
            <a:r>
              <a:rPr dirty="0" sz="5000" spc="-10">
                <a:latin typeface="Verdana"/>
                <a:cs typeface="Verdana"/>
              </a:rPr>
              <a:t>threats.</a:t>
            </a:r>
            <a:endParaRPr sz="5000">
              <a:latin typeface="Verdana"/>
              <a:cs typeface="Verdana"/>
            </a:endParaRPr>
          </a:p>
          <a:p>
            <a:pPr marL="12700" marR="5080">
              <a:lnSpc>
                <a:spcPct val="116199"/>
              </a:lnSpc>
              <a:spcBef>
                <a:spcPts val="5"/>
              </a:spcBef>
            </a:pPr>
            <a:r>
              <a:rPr dirty="0" sz="5000" spc="-155">
                <a:latin typeface="Verdana"/>
                <a:cs typeface="Verdana"/>
              </a:rPr>
              <a:t>Implementing</a:t>
            </a:r>
            <a:r>
              <a:rPr dirty="0" sz="5000" spc="-475">
                <a:latin typeface="Verdana"/>
                <a:cs typeface="Verdana"/>
              </a:rPr>
              <a:t> </a:t>
            </a:r>
            <a:r>
              <a:rPr dirty="0" sz="5000" spc="-35">
                <a:latin typeface="Verdana"/>
                <a:cs typeface="Verdana"/>
              </a:rPr>
              <a:t>robust</a:t>
            </a:r>
            <a:r>
              <a:rPr dirty="0" sz="5000" spc="-475">
                <a:latin typeface="Verdana"/>
                <a:cs typeface="Verdana"/>
              </a:rPr>
              <a:t> </a:t>
            </a:r>
            <a:r>
              <a:rPr dirty="0" sz="5000" spc="-65">
                <a:latin typeface="Verdana"/>
                <a:cs typeface="Verdana"/>
              </a:rPr>
              <a:t>security</a:t>
            </a:r>
            <a:r>
              <a:rPr dirty="0" sz="5000" spc="-470">
                <a:latin typeface="Verdana"/>
                <a:cs typeface="Verdana"/>
              </a:rPr>
              <a:t> </a:t>
            </a:r>
            <a:r>
              <a:rPr dirty="0" sz="5000" spc="-204">
                <a:latin typeface="Verdana"/>
                <a:cs typeface="Verdana"/>
              </a:rPr>
              <a:t>measures,</a:t>
            </a:r>
            <a:r>
              <a:rPr dirty="0" sz="5000" spc="-475">
                <a:latin typeface="Verdana"/>
                <a:cs typeface="Verdana"/>
              </a:rPr>
              <a:t> </a:t>
            </a:r>
            <a:r>
              <a:rPr dirty="0" sz="5000" spc="-145">
                <a:latin typeface="Verdana"/>
                <a:cs typeface="Verdana"/>
              </a:rPr>
              <a:t>staying</a:t>
            </a:r>
            <a:r>
              <a:rPr dirty="0" sz="5000" spc="-475">
                <a:latin typeface="Verdana"/>
                <a:cs typeface="Verdana"/>
              </a:rPr>
              <a:t> </a:t>
            </a:r>
            <a:r>
              <a:rPr dirty="0" sz="5000" spc="-10">
                <a:latin typeface="Verdana"/>
                <a:cs typeface="Verdana"/>
              </a:rPr>
              <a:t>updated </a:t>
            </a:r>
            <a:r>
              <a:rPr dirty="0" sz="5000" spc="-25">
                <a:latin typeface="Verdana"/>
                <a:cs typeface="Verdana"/>
              </a:rPr>
              <a:t>on</a:t>
            </a:r>
            <a:r>
              <a:rPr dirty="0" sz="5000" spc="-495">
                <a:latin typeface="Verdana"/>
                <a:cs typeface="Verdana"/>
              </a:rPr>
              <a:t> </a:t>
            </a:r>
            <a:r>
              <a:rPr dirty="0" sz="5000" spc="-195">
                <a:latin typeface="Verdana"/>
                <a:cs typeface="Verdana"/>
              </a:rPr>
              <a:t>emerging</a:t>
            </a:r>
            <a:r>
              <a:rPr dirty="0" sz="5000" spc="-490">
                <a:latin typeface="Verdana"/>
                <a:cs typeface="Verdana"/>
              </a:rPr>
              <a:t> </a:t>
            </a:r>
            <a:r>
              <a:rPr dirty="0" sz="5000" spc="-140">
                <a:latin typeface="Verdana"/>
                <a:cs typeface="Verdana"/>
              </a:rPr>
              <a:t>threats,</a:t>
            </a:r>
            <a:r>
              <a:rPr dirty="0" sz="5000" spc="-490">
                <a:latin typeface="Verdana"/>
                <a:cs typeface="Verdana"/>
              </a:rPr>
              <a:t> </a:t>
            </a:r>
            <a:r>
              <a:rPr dirty="0" sz="5000" spc="-80">
                <a:latin typeface="Verdana"/>
                <a:cs typeface="Verdana"/>
              </a:rPr>
              <a:t>and</a:t>
            </a:r>
            <a:r>
              <a:rPr dirty="0" sz="5000" spc="-495">
                <a:latin typeface="Verdana"/>
                <a:cs typeface="Verdana"/>
              </a:rPr>
              <a:t> </a:t>
            </a:r>
            <a:r>
              <a:rPr dirty="0" sz="5000" spc="-75">
                <a:latin typeface="Verdana"/>
                <a:cs typeface="Verdana"/>
              </a:rPr>
              <a:t>fostering</a:t>
            </a:r>
            <a:r>
              <a:rPr dirty="0" sz="5000" spc="-490">
                <a:latin typeface="Verdana"/>
                <a:cs typeface="Verdana"/>
              </a:rPr>
              <a:t> </a:t>
            </a:r>
            <a:r>
              <a:rPr dirty="0" sz="5000" spc="-240">
                <a:latin typeface="Verdana"/>
                <a:cs typeface="Verdana"/>
              </a:rPr>
              <a:t>a</a:t>
            </a:r>
            <a:r>
              <a:rPr dirty="0" sz="5000" spc="-490">
                <a:latin typeface="Verdana"/>
                <a:cs typeface="Verdana"/>
              </a:rPr>
              <a:t> </a:t>
            </a:r>
            <a:r>
              <a:rPr dirty="0" sz="5000" spc="-30">
                <a:latin typeface="Verdana"/>
                <a:cs typeface="Verdana"/>
              </a:rPr>
              <a:t>culture</a:t>
            </a:r>
            <a:r>
              <a:rPr dirty="0" sz="5000" spc="-495">
                <a:latin typeface="Verdana"/>
                <a:cs typeface="Verdana"/>
              </a:rPr>
              <a:t> </a:t>
            </a:r>
            <a:r>
              <a:rPr dirty="0" sz="5000" spc="55">
                <a:latin typeface="Verdana"/>
                <a:cs typeface="Verdana"/>
              </a:rPr>
              <a:t>of </a:t>
            </a:r>
            <a:r>
              <a:rPr dirty="0" sz="5000" spc="-50">
                <a:latin typeface="Verdana"/>
                <a:cs typeface="Verdana"/>
              </a:rPr>
              <a:t>cybersecurity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155">
                <a:latin typeface="Verdana"/>
                <a:cs typeface="Verdana"/>
              </a:rPr>
              <a:t>awareness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150">
                <a:latin typeface="Verdana"/>
                <a:cs typeface="Verdana"/>
              </a:rPr>
              <a:t>are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25">
                <a:latin typeface="Verdana"/>
                <a:cs typeface="Verdana"/>
              </a:rPr>
              <a:t>crucial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55">
                <a:latin typeface="Verdana"/>
                <a:cs typeface="Verdana"/>
              </a:rPr>
              <a:t>steps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60">
                <a:latin typeface="Verdana"/>
                <a:cs typeface="Verdana"/>
              </a:rPr>
              <a:t>in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65">
                <a:latin typeface="Verdana"/>
                <a:cs typeface="Verdana"/>
              </a:rPr>
              <a:t>safeguarding </a:t>
            </a:r>
            <a:r>
              <a:rPr dirty="0" sz="5000" spc="-160">
                <a:latin typeface="Verdana"/>
                <a:cs typeface="Verdana"/>
              </a:rPr>
              <a:t>against</a:t>
            </a:r>
            <a:r>
              <a:rPr dirty="0" sz="5000" spc="-484">
                <a:latin typeface="Verdana"/>
                <a:cs typeface="Verdana"/>
              </a:rPr>
              <a:t> </a:t>
            </a:r>
            <a:r>
              <a:rPr dirty="0" sz="5000" spc="-25">
                <a:latin typeface="Verdana"/>
                <a:cs typeface="Verdana"/>
              </a:rPr>
              <a:t>potential</a:t>
            </a:r>
            <a:r>
              <a:rPr dirty="0" sz="5000" spc="-480">
                <a:latin typeface="Verdana"/>
                <a:cs typeface="Verdana"/>
              </a:rPr>
              <a:t> </a:t>
            </a:r>
            <a:r>
              <a:rPr dirty="0" sz="5000" spc="-10">
                <a:latin typeface="Verdana"/>
                <a:cs typeface="Verdana"/>
              </a:rPr>
              <a:t>attacks.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04544" rIns="0" bIns="0" rtlCol="0" vert="horz">
            <a:spAutoFit/>
          </a:bodyPr>
          <a:lstStyle/>
          <a:p>
            <a:pPr marL="2634615">
              <a:lnSpc>
                <a:spcPct val="100000"/>
              </a:lnSpc>
              <a:spcBef>
                <a:spcPts val="100"/>
              </a:spcBef>
            </a:pPr>
            <a:r>
              <a:rPr dirty="0" spc="-325"/>
              <a:t>Conclusion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1672" y="1698763"/>
            <a:ext cx="17877790" cy="8131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-60">
                <a:latin typeface="Verdana"/>
                <a:cs typeface="Verdana"/>
              </a:rPr>
              <a:t>The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future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scope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cybersecurity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40">
                <a:latin typeface="Verdana"/>
                <a:cs typeface="Verdana"/>
              </a:rPr>
              <a:t>is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vast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continually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evolving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35">
                <a:latin typeface="Verdana"/>
                <a:cs typeface="Verdana"/>
              </a:rPr>
              <a:t>due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advancements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in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technology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the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75">
                <a:latin typeface="Verdana"/>
                <a:cs typeface="Verdana"/>
              </a:rPr>
              <a:t>ever-</a:t>
            </a:r>
            <a:r>
              <a:rPr dirty="0" sz="2000" spc="-65">
                <a:latin typeface="Verdana"/>
                <a:cs typeface="Verdana"/>
              </a:rPr>
              <a:t>changing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35">
                <a:latin typeface="Verdana"/>
                <a:cs typeface="Verdana"/>
              </a:rPr>
              <a:t>threat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landscape.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So </a:t>
            </a:r>
            <a:r>
              <a:rPr dirty="0" sz="2000" spc="-110">
                <a:latin typeface="Verdana"/>
                <a:cs typeface="Verdana"/>
              </a:rPr>
              <a:t>key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75">
                <a:latin typeface="Verdana"/>
                <a:cs typeface="Verdana"/>
              </a:rPr>
              <a:t>areas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focus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include: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2000">
              <a:latin typeface="Verdana"/>
              <a:cs typeface="Verdana"/>
            </a:endParaRPr>
          </a:p>
          <a:p>
            <a:pPr marL="12700" marR="31750" indent="-3810">
              <a:lnSpc>
                <a:spcPct val="115599"/>
              </a:lnSpc>
              <a:buAutoNum type="arabicPeriod"/>
              <a:tabLst>
                <a:tab pos="275590" algn="l"/>
              </a:tabLst>
            </a:pPr>
            <a:r>
              <a:rPr dirty="0" sz="2000" spc="-10">
                <a:latin typeface="Verdana"/>
                <a:cs typeface="Verdana"/>
              </a:rPr>
              <a:t>	</a:t>
            </a:r>
            <a:r>
              <a:rPr dirty="0" sz="2000" spc="-10">
                <a:latin typeface="Verdana"/>
                <a:cs typeface="Verdana"/>
              </a:rPr>
              <a:t>Artificial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Intelligence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210">
                <a:latin typeface="Verdana"/>
                <a:cs typeface="Verdana"/>
              </a:rPr>
              <a:t>(AI)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Machine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60">
                <a:latin typeface="Verdana"/>
                <a:cs typeface="Verdana"/>
              </a:rPr>
              <a:t>Learning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110">
                <a:latin typeface="Verdana"/>
                <a:cs typeface="Verdana"/>
              </a:rPr>
              <a:t>(ML)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in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cybersecurity: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145">
                <a:latin typeface="Verdana"/>
                <a:cs typeface="Verdana"/>
              </a:rPr>
              <a:t>AI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60">
                <a:latin typeface="Verdana"/>
                <a:cs typeface="Verdana"/>
              </a:rPr>
              <a:t>ML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65">
                <a:latin typeface="Verdana"/>
                <a:cs typeface="Verdana"/>
              </a:rPr>
              <a:t>are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increasingly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being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40">
                <a:latin typeface="Verdana"/>
                <a:cs typeface="Verdana"/>
              </a:rPr>
              <a:t>used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detect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respond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cyber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thre </a:t>
            </a:r>
            <a:r>
              <a:rPr dirty="0" sz="2000" spc="-55">
                <a:latin typeface="Verdana"/>
                <a:cs typeface="Verdana"/>
              </a:rPr>
              <a:t>more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effectively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efficiently.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45"/>
              </a:spcBef>
              <a:buFont typeface="Verdana"/>
              <a:buAutoNum type="arabicPeriod"/>
            </a:pPr>
            <a:endParaRPr sz="2000">
              <a:latin typeface="Verdana"/>
              <a:cs typeface="Verdana"/>
            </a:endParaRPr>
          </a:p>
          <a:p>
            <a:pPr marL="12700" marR="148590" indent="266700">
              <a:lnSpc>
                <a:spcPct val="115599"/>
              </a:lnSpc>
              <a:buAutoNum type="arabicPeriod"/>
              <a:tabLst>
                <a:tab pos="279400" algn="l"/>
              </a:tabLst>
            </a:pPr>
            <a:r>
              <a:rPr dirty="0" sz="2000" spc="-55">
                <a:latin typeface="Verdana"/>
                <a:cs typeface="Verdana"/>
              </a:rPr>
              <a:t>Internet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65">
                <a:latin typeface="Verdana"/>
                <a:cs typeface="Verdana"/>
              </a:rPr>
              <a:t>Things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180">
                <a:latin typeface="Verdana"/>
                <a:cs typeface="Verdana"/>
              </a:rPr>
              <a:t>(IoT)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70">
                <a:latin typeface="Verdana"/>
                <a:cs typeface="Verdana"/>
              </a:rPr>
              <a:t>security: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With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the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proliferation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105">
                <a:latin typeface="Verdana"/>
                <a:cs typeface="Verdana"/>
              </a:rPr>
              <a:t>IoT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devices,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60">
                <a:latin typeface="Verdana"/>
                <a:cs typeface="Verdana"/>
              </a:rPr>
              <a:t>ensuring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their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security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will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be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crucial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prevent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85">
                <a:latin typeface="Verdana"/>
                <a:cs typeface="Verdana"/>
              </a:rPr>
              <a:t>large-</a:t>
            </a:r>
            <a:r>
              <a:rPr dirty="0" sz="2000" spc="-25">
                <a:latin typeface="Verdana"/>
                <a:cs typeface="Verdana"/>
              </a:rPr>
              <a:t>scale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cyber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attacks </a:t>
            </a:r>
            <a:r>
              <a:rPr dirty="0" sz="2000" spc="-70">
                <a:latin typeface="Verdana"/>
                <a:cs typeface="Verdana"/>
              </a:rPr>
              <a:t>leveraging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0">
                <a:latin typeface="Verdana"/>
                <a:cs typeface="Verdana"/>
              </a:rPr>
              <a:t>these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interconnected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devices.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45"/>
              </a:spcBef>
              <a:buFont typeface="Verdana"/>
              <a:buAutoNum type="arabicPeriod"/>
            </a:pPr>
            <a:endParaRPr sz="2000">
              <a:latin typeface="Verdana"/>
              <a:cs typeface="Verdana"/>
            </a:endParaRPr>
          </a:p>
          <a:p>
            <a:pPr marL="12700" marR="690245" indent="274955">
              <a:lnSpc>
                <a:spcPct val="115599"/>
              </a:lnSpc>
              <a:buAutoNum type="arabicPeriod"/>
              <a:tabLst>
                <a:tab pos="287655" algn="l"/>
              </a:tabLst>
            </a:pPr>
            <a:r>
              <a:rPr dirty="0" sz="2000" spc="-10">
                <a:latin typeface="Verdana"/>
                <a:cs typeface="Verdana"/>
              </a:rPr>
              <a:t>Cloud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70">
                <a:latin typeface="Verdana"/>
                <a:cs typeface="Verdana"/>
              </a:rPr>
              <a:t>security: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As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more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organizations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adopt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cloud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services,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securing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cloud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environments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70">
                <a:latin typeface="Verdana"/>
                <a:cs typeface="Verdana"/>
              </a:rPr>
              <a:t>against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data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breaches,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35">
                <a:latin typeface="Verdana"/>
                <a:cs typeface="Verdana"/>
              </a:rPr>
              <a:t>insider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60">
                <a:latin typeface="Verdana"/>
                <a:cs typeface="Verdana"/>
              </a:rPr>
              <a:t>threats,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other </a:t>
            </a:r>
            <a:r>
              <a:rPr dirty="0" sz="2000" spc="-35">
                <a:latin typeface="Verdana"/>
                <a:cs typeface="Verdana"/>
              </a:rPr>
              <a:t>vulnerabilities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will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be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paramount.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45"/>
              </a:spcBef>
              <a:buFont typeface="Verdana"/>
              <a:buAutoNum type="arabicPeriod"/>
            </a:pPr>
            <a:endParaRPr sz="2000">
              <a:latin typeface="Verdana"/>
              <a:cs typeface="Verdana"/>
            </a:endParaRPr>
          </a:p>
          <a:p>
            <a:pPr marL="12700" marR="163195" indent="281305">
              <a:lnSpc>
                <a:spcPct val="115599"/>
              </a:lnSpc>
              <a:buAutoNum type="arabicPeriod"/>
              <a:tabLst>
                <a:tab pos="294005" algn="l"/>
              </a:tabLst>
            </a:pPr>
            <a:r>
              <a:rPr dirty="0" sz="2000" spc="-60">
                <a:latin typeface="Verdana"/>
                <a:cs typeface="Verdana"/>
              </a:rPr>
              <a:t>Quantum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65">
                <a:latin typeface="Verdana"/>
                <a:cs typeface="Verdana"/>
              </a:rPr>
              <a:t>cryptography: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With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the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0">
                <a:latin typeface="Verdana"/>
                <a:cs typeface="Verdana"/>
              </a:rPr>
              <a:t>advent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quantum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computing,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traditional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cryptographic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35">
                <a:latin typeface="Verdana"/>
                <a:cs typeface="Verdana"/>
              </a:rPr>
              <a:t>methods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100">
                <a:latin typeface="Verdana"/>
                <a:cs typeface="Verdana"/>
              </a:rPr>
              <a:t>may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become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vulnerable,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0">
                <a:latin typeface="Verdana"/>
                <a:cs typeface="Verdana"/>
              </a:rPr>
              <a:t>necessitating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the </a:t>
            </a:r>
            <a:r>
              <a:rPr dirty="0" sz="2000" spc="-30">
                <a:latin typeface="Verdana"/>
                <a:cs typeface="Verdana"/>
              </a:rPr>
              <a:t>development</a:t>
            </a:r>
            <a:r>
              <a:rPr dirty="0" sz="2000" spc="-1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120">
                <a:latin typeface="Verdana"/>
                <a:cs typeface="Verdana"/>
              </a:rPr>
              <a:t> </a:t>
            </a:r>
            <a:r>
              <a:rPr dirty="0" sz="2000" spc="-65">
                <a:latin typeface="Verdana"/>
                <a:cs typeface="Verdana"/>
              </a:rPr>
              <a:t>quantum-</a:t>
            </a:r>
            <a:r>
              <a:rPr dirty="0" sz="2000" spc="-40">
                <a:latin typeface="Verdana"/>
                <a:cs typeface="Verdana"/>
              </a:rPr>
              <a:t>resistant</a:t>
            </a:r>
            <a:r>
              <a:rPr dirty="0" sz="2000" spc="-12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cryptographic</a:t>
            </a:r>
            <a:r>
              <a:rPr dirty="0" sz="2000" spc="-12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techniques.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45"/>
              </a:spcBef>
              <a:buFont typeface="Verdana"/>
              <a:buAutoNum type="arabicPeriod"/>
            </a:pPr>
            <a:endParaRPr sz="2000">
              <a:latin typeface="Verdana"/>
              <a:cs typeface="Verdana"/>
            </a:endParaRPr>
          </a:p>
          <a:p>
            <a:pPr marL="12700" marR="287655" indent="277495">
              <a:lnSpc>
                <a:spcPct val="115599"/>
              </a:lnSpc>
              <a:buAutoNum type="arabicPeriod"/>
              <a:tabLst>
                <a:tab pos="290195" algn="l"/>
              </a:tabLst>
            </a:pPr>
            <a:r>
              <a:rPr dirty="0" sz="2000" spc="-105">
                <a:latin typeface="Verdana"/>
                <a:cs typeface="Verdana"/>
              </a:rPr>
              <a:t>Zero-</a:t>
            </a:r>
            <a:r>
              <a:rPr dirty="0" sz="2000" spc="-20">
                <a:latin typeface="Verdana"/>
                <a:cs typeface="Verdana"/>
              </a:rPr>
              <a:t>trust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security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95">
                <a:latin typeface="Verdana"/>
                <a:cs typeface="Verdana"/>
              </a:rPr>
              <a:t>model: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Moving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95">
                <a:latin typeface="Verdana"/>
                <a:cs typeface="Verdana"/>
              </a:rPr>
              <a:t>away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from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the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traditional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perimeter-</a:t>
            </a:r>
            <a:r>
              <a:rPr dirty="0" sz="2000" spc="-40">
                <a:latin typeface="Verdana"/>
                <a:cs typeface="Verdana"/>
              </a:rPr>
              <a:t>based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security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approach,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the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80">
                <a:latin typeface="Verdana"/>
                <a:cs typeface="Verdana"/>
              </a:rPr>
              <a:t>zero-</a:t>
            </a:r>
            <a:r>
              <a:rPr dirty="0" sz="2000" spc="-20">
                <a:latin typeface="Verdana"/>
                <a:cs typeface="Verdana"/>
              </a:rPr>
              <a:t>trust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model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75">
                <a:latin typeface="Verdana"/>
                <a:cs typeface="Verdana"/>
              </a:rPr>
              <a:t>assumes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that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no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entity, </a:t>
            </a:r>
            <a:r>
              <a:rPr dirty="0" sz="2000" spc="-45">
                <a:latin typeface="Verdana"/>
                <a:cs typeface="Verdana"/>
              </a:rPr>
              <a:t>whether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inside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or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outside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the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-75">
                <a:latin typeface="Verdana"/>
                <a:cs typeface="Verdana"/>
              </a:rPr>
              <a:t>network,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can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be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trusted,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access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40">
                <a:latin typeface="Verdana"/>
                <a:cs typeface="Verdana"/>
              </a:rPr>
              <a:t>is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strictly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controlled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monitored.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45"/>
              </a:spcBef>
              <a:buFont typeface="Verdana"/>
              <a:buAutoNum type="arabicPeriod"/>
            </a:pPr>
            <a:endParaRPr sz="2000">
              <a:latin typeface="Verdana"/>
              <a:cs typeface="Verdana"/>
            </a:endParaRPr>
          </a:p>
          <a:p>
            <a:pPr marL="12700" marR="338455" indent="290830">
              <a:lnSpc>
                <a:spcPct val="115599"/>
              </a:lnSpc>
              <a:buAutoNum type="arabicPeriod"/>
              <a:tabLst>
                <a:tab pos="303530" algn="l"/>
              </a:tabLst>
            </a:pPr>
            <a:r>
              <a:rPr dirty="0" sz="2000" spc="-30">
                <a:latin typeface="Verdana"/>
                <a:cs typeface="Verdana"/>
              </a:rPr>
              <a:t>Cybersecurity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regulation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compliance: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Governments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regulatory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bodies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65">
                <a:latin typeface="Verdana"/>
                <a:cs typeface="Verdana"/>
              </a:rPr>
              <a:t>are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increasingly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imposing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stricter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cybersecurity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regulations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to </a:t>
            </a:r>
            <a:r>
              <a:rPr dirty="0" sz="2000">
                <a:latin typeface="Verdana"/>
                <a:cs typeface="Verdana"/>
              </a:rPr>
              <a:t>protect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data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35">
                <a:latin typeface="Verdana"/>
                <a:cs typeface="Verdana"/>
              </a:rPr>
              <a:t>privacy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prevent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cyber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70">
                <a:latin typeface="Verdana"/>
                <a:cs typeface="Verdana"/>
              </a:rPr>
              <a:t>attacks,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leading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105">
                <a:latin typeface="Verdana"/>
                <a:cs typeface="Verdana"/>
              </a:rPr>
              <a:t>a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65">
                <a:latin typeface="Verdana"/>
                <a:cs typeface="Verdana"/>
              </a:rPr>
              <a:t>greater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emphasis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on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compliance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80">
                <a:latin typeface="Verdana"/>
                <a:cs typeface="Verdana"/>
              </a:rPr>
              <a:t>risk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management.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2000">
              <a:latin typeface="Verdana"/>
              <a:cs typeface="Verdana"/>
            </a:endParaRPr>
          </a:p>
          <a:p>
            <a:pPr marL="12700" marR="336550">
              <a:lnSpc>
                <a:spcPct val="115599"/>
              </a:lnSpc>
            </a:pPr>
            <a:r>
              <a:rPr dirty="0" sz="2000" spc="-55">
                <a:latin typeface="Verdana"/>
                <a:cs typeface="Verdana"/>
              </a:rPr>
              <a:t>Overall,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the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future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cybersecurity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will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involve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105">
                <a:latin typeface="Verdana"/>
                <a:cs typeface="Verdana"/>
              </a:rPr>
              <a:t>a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60">
                <a:latin typeface="Verdana"/>
                <a:cs typeface="Verdana"/>
              </a:rPr>
              <a:t>multi-</a:t>
            </a:r>
            <a:r>
              <a:rPr dirty="0" sz="2000" spc="-10">
                <a:latin typeface="Verdana"/>
                <a:cs typeface="Verdana"/>
              </a:rPr>
              <a:t>faceted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approach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that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combines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technological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innovation,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regulatory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0">
                <a:latin typeface="Verdana"/>
                <a:cs typeface="Verdana"/>
              </a:rPr>
              <a:t>compliance,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45">
                <a:latin typeface="Verdana"/>
                <a:cs typeface="Verdana"/>
              </a:rPr>
              <a:t>and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a </a:t>
            </a:r>
            <a:r>
              <a:rPr dirty="0" sz="2000" spc="-20">
                <a:latin typeface="Verdana"/>
                <a:cs typeface="Verdana"/>
              </a:rPr>
              <a:t>proactive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40">
                <a:latin typeface="Verdana"/>
                <a:cs typeface="Verdana"/>
              </a:rPr>
              <a:t>mindset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stay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60">
                <a:latin typeface="Verdana"/>
                <a:cs typeface="Verdana"/>
              </a:rPr>
              <a:t>ahead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 spc="-85">
                <a:latin typeface="Verdana"/>
                <a:cs typeface="Verdana"/>
              </a:rPr>
              <a:t>emerging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threats.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81707" y="598519"/>
            <a:ext cx="432498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90"/>
              <a:t>Future</a:t>
            </a:r>
            <a:r>
              <a:rPr dirty="0" spc="-495"/>
              <a:t> </a:t>
            </a:r>
            <a:r>
              <a:rPr dirty="0" spc="-405"/>
              <a:t>Scope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ARULSAKTHI V</dc:creator>
  <cp:keywords>DAGBeJIae00,BAGBd80_ylI</cp:keywords>
  <dc:title>Beige Fashion Minimalist Presentation</dc:title>
  <dcterms:created xsi:type="dcterms:W3CDTF">2024-04-05T09:35:54Z</dcterms:created>
  <dcterms:modified xsi:type="dcterms:W3CDTF">2024-04-05T09:35:54Z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2024-04-05T00:00:00Z</vt:filetime>
  </property>
  <property fmtid="{D5CDD505-2E9C-101B-9397-08002B2CF9AE}" pid="3" name="Creator">
    <vt:lpwstr>Canva</vt:lpwstr>
  </property>
  <property fmtid="{D5CDD505-2E9C-101B-9397-08002B2CF9AE}" pid="4" name="LastSaved">
    <vt:filetime>2024-04-05T00:00:00Z</vt:filetime>
  </property>
  <property fmtid="{D5CDD505-2E9C-101B-9397-08002B2CF9AE}" pid="5" name="Producer">
    <vt:lpwstr>Canva</vt:lpwstr>
  </property>
</Properties>
</file>